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8"/>
  </p:notesMasterIdLst>
  <p:sldIdLst>
    <p:sldId id="459" r:id="rId2"/>
    <p:sldId id="363" r:id="rId3"/>
    <p:sldId id="413" r:id="rId4"/>
    <p:sldId id="434" r:id="rId5"/>
    <p:sldId id="435" r:id="rId6"/>
    <p:sldId id="428" r:id="rId7"/>
    <p:sldId id="460" r:id="rId8"/>
    <p:sldId id="453" r:id="rId9"/>
    <p:sldId id="455" r:id="rId10"/>
    <p:sldId id="456" r:id="rId11"/>
    <p:sldId id="463" r:id="rId12"/>
    <p:sldId id="464" r:id="rId13"/>
    <p:sldId id="461" r:id="rId14"/>
    <p:sldId id="458" r:id="rId15"/>
    <p:sldId id="445" r:id="rId16"/>
    <p:sldId id="454" r:id="rId17"/>
  </p:sldIdLst>
  <p:sldSz cx="12192000" cy="6858000"/>
  <p:notesSz cx="6724650"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rah ÖNAL" initials="EÖ" lastIdx="1" clrIdx="0">
    <p:extLst>
      <p:ext uri="{19B8F6BF-5375-455C-9EA6-DF929625EA0E}">
        <p15:presenceInfo xmlns:p15="http://schemas.microsoft.com/office/powerpoint/2012/main" userId="641716053f2a0a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048" autoAdjust="0"/>
  </p:normalViewPr>
  <p:slideViewPr>
    <p:cSldViewPr snapToGrid="0">
      <p:cViewPr varScale="1">
        <p:scale>
          <a:sx n="109" d="100"/>
          <a:sy n="109" d="100"/>
        </p:scale>
        <p:origin x="312" y="102"/>
      </p:cViewPr>
      <p:guideLst>
        <p:guide orient="horz" pos="2160"/>
        <p:guide pos="3840"/>
      </p:guideLst>
    </p:cSldViewPr>
  </p:slideViewPr>
  <p:outlineViewPr>
    <p:cViewPr>
      <p:scale>
        <a:sx n="33" d="100"/>
        <a:sy n="33" d="100"/>
      </p:scale>
      <p:origin x="0" y="180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14650" cy="495300"/>
          </a:xfrm>
          <a:prstGeom prst="rect">
            <a:avLst/>
          </a:prstGeom>
        </p:spPr>
        <p:txBody>
          <a:bodyPr vert="horz" lIns="91294" tIns="45647" rIns="91294" bIns="45647" rtlCol="0"/>
          <a:lstStyle>
            <a:lvl1pPr algn="l">
              <a:defRPr sz="1200"/>
            </a:lvl1pPr>
          </a:lstStyle>
          <a:p>
            <a:endParaRPr lang="tr-TR"/>
          </a:p>
        </p:txBody>
      </p:sp>
      <p:sp>
        <p:nvSpPr>
          <p:cNvPr id="3" name="Veri Yer Tutucusu 2"/>
          <p:cNvSpPr>
            <a:spLocks noGrp="1"/>
          </p:cNvSpPr>
          <p:nvPr>
            <p:ph type="dt" idx="1"/>
          </p:nvPr>
        </p:nvSpPr>
        <p:spPr>
          <a:xfrm>
            <a:off x="3808413" y="1"/>
            <a:ext cx="2914650" cy="495300"/>
          </a:xfrm>
          <a:prstGeom prst="rect">
            <a:avLst/>
          </a:prstGeom>
        </p:spPr>
        <p:txBody>
          <a:bodyPr vert="horz" lIns="91294" tIns="45647" rIns="91294" bIns="45647" rtlCol="0"/>
          <a:lstStyle>
            <a:lvl1pPr algn="r">
              <a:defRPr sz="1200"/>
            </a:lvl1pPr>
          </a:lstStyle>
          <a:p>
            <a:fld id="{243441E8-030A-4741-AE66-6EEBB7AC5313}" type="datetimeFigureOut">
              <a:rPr lang="tr-TR" smtClean="0"/>
              <a:pPr/>
              <a:t>15.03.2022</a:t>
            </a:fld>
            <a:endParaRPr lang="tr-TR"/>
          </a:p>
        </p:txBody>
      </p:sp>
      <p:sp>
        <p:nvSpPr>
          <p:cNvPr id="4" name="Slayt Görüntüsü Yer Tutucusu 3"/>
          <p:cNvSpPr>
            <a:spLocks noGrp="1" noRot="1" noChangeAspect="1"/>
          </p:cNvSpPr>
          <p:nvPr>
            <p:ph type="sldImg" idx="2"/>
          </p:nvPr>
        </p:nvSpPr>
        <p:spPr>
          <a:xfrm>
            <a:off x="398463" y="1235075"/>
            <a:ext cx="5927725" cy="3333750"/>
          </a:xfrm>
          <a:prstGeom prst="rect">
            <a:avLst/>
          </a:prstGeom>
          <a:noFill/>
          <a:ln w="12700">
            <a:solidFill>
              <a:prstClr val="black"/>
            </a:solidFill>
          </a:ln>
        </p:spPr>
        <p:txBody>
          <a:bodyPr vert="horz" lIns="91294" tIns="45647" rIns="91294" bIns="45647" rtlCol="0" anchor="ctr"/>
          <a:lstStyle/>
          <a:p>
            <a:endParaRPr lang="tr-TR"/>
          </a:p>
        </p:txBody>
      </p:sp>
      <p:sp>
        <p:nvSpPr>
          <p:cNvPr id="5" name="Not Yer Tutucusu 4"/>
          <p:cNvSpPr>
            <a:spLocks noGrp="1"/>
          </p:cNvSpPr>
          <p:nvPr>
            <p:ph type="body" sz="quarter" idx="3"/>
          </p:nvPr>
        </p:nvSpPr>
        <p:spPr>
          <a:xfrm>
            <a:off x="673101" y="4751389"/>
            <a:ext cx="5378450" cy="3889376"/>
          </a:xfrm>
          <a:prstGeom prst="rect">
            <a:avLst/>
          </a:prstGeom>
        </p:spPr>
        <p:txBody>
          <a:bodyPr vert="horz" lIns="91294" tIns="45647" rIns="91294" bIns="45647"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951"/>
            <a:ext cx="2914650" cy="495300"/>
          </a:xfrm>
          <a:prstGeom prst="rect">
            <a:avLst/>
          </a:prstGeom>
        </p:spPr>
        <p:txBody>
          <a:bodyPr vert="horz" lIns="91294" tIns="45647" rIns="91294" bIns="45647" rtlCol="0" anchor="b"/>
          <a:lstStyle>
            <a:lvl1pPr algn="l">
              <a:defRPr sz="1200"/>
            </a:lvl1pPr>
          </a:lstStyle>
          <a:p>
            <a:endParaRPr lang="tr-TR"/>
          </a:p>
        </p:txBody>
      </p:sp>
      <p:sp>
        <p:nvSpPr>
          <p:cNvPr id="7" name="Slayt Numarası Yer Tutucusu 6"/>
          <p:cNvSpPr>
            <a:spLocks noGrp="1"/>
          </p:cNvSpPr>
          <p:nvPr>
            <p:ph type="sldNum" sz="quarter" idx="5"/>
          </p:nvPr>
        </p:nvSpPr>
        <p:spPr>
          <a:xfrm>
            <a:off x="3808413" y="9378951"/>
            <a:ext cx="2914650" cy="495300"/>
          </a:xfrm>
          <a:prstGeom prst="rect">
            <a:avLst/>
          </a:prstGeom>
        </p:spPr>
        <p:txBody>
          <a:bodyPr vert="horz" lIns="91294" tIns="45647" rIns="91294" bIns="45647" rtlCol="0" anchor="b"/>
          <a:lstStyle>
            <a:lvl1pPr algn="r">
              <a:defRPr sz="1200"/>
            </a:lvl1pPr>
          </a:lstStyle>
          <a:p>
            <a:fld id="{EA4B4934-513B-4960-9D0D-343335BD8315}" type="slidenum">
              <a:rPr lang="tr-TR" smtClean="0"/>
              <a:pPr/>
              <a:t>‹#›</a:t>
            </a:fld>
            <a:endParaRPr lang="tr-TR"/>
          </a:p>
        </p:txBody>
      </p:sp>
    </p:spTree>
    <p:extLst>
      <p:ext uri="{BB962C8B-B14F-4D97-AF65-F5344CB8AC3E}">
        <p14:creationId xmlns:p14="http://schemas.microsoft.com/office/powerpoint/2010/main" val="196436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solidFill>
                  <a:prstClr val="black">
                    <a:tint val="75000"/>
                  </a:prstClr>
                </a:solidFill>
              </a:rPr>
              <a:pPr/>
              <a:t>15.03.2022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3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solidFill>
                  <a:prstClr val="black">
                    <a:tint val="75000"/>
                  </a:prstClr>
                </a:solidFill>
              </a:rPr>
              <a:pPr/>
              <a:t>15.03.2022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687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solidFill>
                  <a:prstClr val="black">
                    <a:tint val="75000"/>
                  </a:prstClr>
                </a:solidFill>
              </a:rPr>
              <a:pPr/>
              <a:t>15.03.2022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31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solidFill>
                  <a:prstClr val="black">
                    <a:tint val="75000"/>
                  </a:prstClr>
                </a:solidFill>
              </a:rPr>
              <a:pPr/>
              <a:t>15.03.2022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418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solidFill>
                  <a:prstClr val="black">
                    <a:tint val="75000"/>
                  </a:prstClr>
                </a:solidFill>
              </a:rPr>
              <a:pPr/>
              <a:t>15.03.2022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448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solidFill>
                  <a:prstClr val="black">
                    <a:tint val="75000"/>
                  </a:prstClr>
                </a:solidFill>
              </a:rPr>
              <a:pPr/>
              <a:t>15.03.2022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925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solidFill>
                  <a:prstClr val="black">
                    <a:tint val="75000"/>
                  </a:prstClr>
                </a:solidFill>
              </a:rPr>
              <a:pPr/>
              <a:t>15.03.2022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059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solidFill>
                  <a:prstClr val="black">
                    <a:tint val="75000"/>
                  </a:prstClr>
                </a:solidFill>
              </a:rPr>
              <a:pPr/>
              <a:t>15.03.2022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079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solidFill>
                  <a:prstClr val="black">
                    <a:tint val="75000"/>
                  </a:prstClr>
                </a:solidFill>
              </a:rPr>
              <a:pPr/>
              <a:t>15.03.2022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solidFill>
                  <a:prstClr val="black"/>
                </a:solidFill>
              </a:rPr>
              <a:pPr/>
              <a:t>‹#›</a:t>
            </a:fld>
            <a:r>
              <a:rPr lang="tr-TR" dirty="0">
                <a:solidFill>
                  <a:prstClr val="black"/>
                </a:solidFill>
              </a:rPr>
              <a:t> / 18</a:t>
            </a:r>
          </a:p>
        </p:txBody>
      </p:sp>
    </p:spTree>
    <p:extLst>
      <p:ext uri="{BB962C8B-B14F-4D97-AF65-F5344CB8AC3E}">
        <p14:creationId xmlns:p14="http://schemas.microsoft.com/office/powerpoint/2010/main" val="271462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solidFill>
                  <a:prstClr val="black">
                    <a:tint val="75000"/>
                  </a:prstClr>
                </a:solidFill>
              </a:rPr>
              <a:pPr/>
              <a:t>15.03.2022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743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solidFill>
                  <a:prstClr val="black">
                    <a:tint val="75000"/>
                  </a:prstClr>
                </a:solidFill>
              </a:rPr>
              <a:pPr/>
              <a:t>15.03.2022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392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solidFill>
                  <a:prstClr val="black">
                    <a:tint val="75000"/>
                  </a:prstClr>
                </a:solidFill>
              </a:rPr>
              <a:pPr/>
              <a:t>15.03.2022</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6674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2"/>
          </a:solidFill>
        </p:spPr>
      </p:pic>
      <p:pic>
        <p:nvPicPr>
          <p:cNvPr id="11" name="Resim 10">
            <a:extLst>
              <a:ext uri="{FF2B5EF4-FFF2-40B4-BE49-F238E27FC236}">
                <a16:creationId xmlns:a16="http://schemas.microsoft.com/office/drawing/2014/main" id="{D8F8F945-A213-44DB-9A34-FCC86ACAF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11"/>
            <a:ext cx="12192001" cy="6857999"/>
          </a:xfrm>
          <a:prstGeom prst="rect">
            <a:avLst/>
          </a:prstGeom>
        </p:spPr>
      </p:pic>
      <p:sp>
        <p:nvSpPr>
          <p:cNvPr id="5" name="Dikdörtgen 4">
            <a:extLst>
              <a:ext uri="{FF2B5EF4-FFF2-40B4-BE49-F238E27FC236}">
                <a16:creationId xmlns:a16="http://schemas.microsoft.com/office/drawing/2014/main" id="{CA46CFB4-5C6E-490B-B2A2-13559B74130D}"/>
              </a:ext>
            </a:extLst>
          </p:cNvPr>
          <p:cNvSpPr/>
          <p:nvPr/>
        </p:nvSpPr>
        <p:spPr>
          <a:xfrm>
            <a:off x="2054682" y="3006125"/>
            <a:ext cx="7607147" cy="3416320"/>
          </a:xfrm>
          <a:prstGeom prst="rect">
            <a:avLst/>
          </a:prstGeom>
          <a:noFill/>
        </p:spPr>
        <p:txBody>
          <a:bodyPr wrap="none" lIns="91440" tIns="45720" rIns="91440" bIns="45720">
            <a:spAutoFit/>
          </a:bodyPr>
          <a:lstStyle/>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MESLEKİ EĞİTİM MERKEZİ</a:t>
            </a:r>
          </a:p>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TANITIM SUNUMU</a:t>
            </a:r>
          </a:p>
          <a:p>
            <a:pPr algn="ct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2022</a:t>
            </a:r>
          </a:p>
        </p:txBody>
      </p:sp>
      <p:sp>
        <p:nvSpPr>
          <p:cNvPr id="2" name="Dikdörtgen: Köşeleri Yuvarlatılmış 1">
            <a:extLst>
              <a:ext uri="{FF2B5EF4-FFF2-40B4-BE49-F238E27FC236}">
                <a16:creationId xmlns:a16="http://schemas.microsoft.com/office/drawing/2014/main" id="{6FE909E3-9868-4228-BC7C-92517F4FC794}"/>
              </a:ext>
            </a:extLst>
          </p:cNvPr>
          <p:cNvSpPr/>
          <p:nvPr/>
        </p:nvSpPr>
        <p:spPr>
          <a:xfrm>
            <a:off x="621792" y="1188720"/>
            <a:ext cx="10616184" cy="1627632"/>
          </a:xfrm>
          <a:prstGeom prst="roundRect">
            <a:avLst/>
          </a:prstGeom>
          <a:solidFill>
            <a:schemeClr val="bg1">
              <a:lumMod val="9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ln w="9525">
                  <a:solidFill>
                    <a:schemeClr val="bg1"/>
                  </a:solidFill>
                  <a:prstDash val="solid"/>
                </a:ln>
                <a:solidFill>
                  <a:srgbClr val="C00000"/>
                </a:solidFill>
                <a:effectLst>
                  <a:outerShdw blurRad="12700" dist="38100" dir="2700000" algn="tl" rotWithShape="0">
                    <a:schemeClr val="bg1">
                      <a:lumMod val="50000"/>
                    </a:schemeClr>
                  </a:outerShdw>
                </a:effectLst>
              </a:rPr>
              <a:t>SAKARYA İL MİLLİ EĞİTİM MÜDÜRLÜĞÜ</a:t>
            </a:r>
          </a:p>
        </p:txBody>
      </p:sp>
    </p:spTree>
    <p:extLst>
      <p:ext uri="{BB962C8B-B14F-4D97-AF65-F5344CB8AC3E}">
        <p14:creationId xmlns:p14="http://schemas.microsoft.com/office/powerpoint/2010/main" val="406214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3D2C025-E6F7-4751-BC23-198269091AB0}"/>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10</a:t>
            </a:fld>
            <a:endParaRPr lang="tr-TR">
              <a:solidFill>
                <a:prstClr val="black">
                  <a:tint val="75000"/>
                </a:prstClr>
              </a:solidFill>
            </a:endParaRPr>
          </a:p>
        </p:txBody>
      </p:sp>
      <p:sp>
        <p:nvSpPr>
          <p:cNvPr id="5" name="Dikdörtgen: Köşeleri Yuvarlatılmış 4">
            <a:extLst>
              <a:ext uri="{FF2B5EF4-FFF2-40B4-BE49-F238E27FC236}">
                <a16:creationId xmlns:a16="http://schemas.microsoft.com/office/drawing/2014/main" id="{EE1EC011-4521-49A0-9181-A69D02D2CD08}"/>
              </a:ext>
            </a:extLst>
          </p:cNvPr>
          <p:cNvSpPr/>
          <p:nvPr/>
        </p:nvSpPr>
        <p:spPr>
          <a:xfrm>
            <a:off x="1292469" y="1060935"/>
            <a:ext cx="9267093" cy="776657"/>
          </a:xfrm>
          <a:prstGeom prst="roundRect">
            <a:avLst/>
          </a:prstGeom>
          <a:effectLst>
            <a:innerShdw blurRad="63500" dist="50800" dir="135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ln w="0"/>
                <a:solidFill>
                  <a:schemeClr val="tx1"/>
                </a:solidFill>
                <a:effectLst>
                  <a:outerShdw blurRad="38100" dist="19050" dir="2700000" algn="tl" rotWithShape="0">
                    <a:schemeClr val="dk1">
                      <a:alpha val="40000"/>
                    </a:schemeClr>
                  </a:outerShdw>
                </a:effectLst>
              </a:rPr>
              <a:t>MESLEKİ EĞİTİM MERKEZLERİNE DİĞER OKUL TÜRÜ VE KADEMELERİNDEN GEÇİŞ</a:t>
            </a:r>
          </a:p>
        </p:txBody>
      </p:sp>
      <p:sp>
        <p:nvSpPr>
          <p:cNvPr id="6" name="1 Başlık">
            <a:extLst>
              <a:ext uri="{FF2B5EF4-FFF2-40B4-BE49-F238E27FC236}">
                <a16:creationId xmlns:a16="http://schemas.microsoft.com/office/drawing/2014/main" id="{CEB44B0C-AEA6-4E3A-9F5F-7051D223D5C2}"/>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7" name="Dikdörtgen 6">
            <a:extLst>
              <a:ext uri="{FF2B5EF4-FFF2-40B4-BE49-F238E27FC236}">
                <a16:creationId xmlns:a16="http://schemas.microsoft.com/office/drawing/2014/main" id="{D3388C6B-41F4-4BA5-AB06-47E0213564E9}"/>
              </a:ext>
            </a:extLst>
          </p:cNvPr>
          <p:cNvSpPr/>
          <p:nvPr/>
        </p:nvSpPr>
        <p:spPr>
          <a:xfrm>
            <a:off x="710711" y="1837592"/>
            <a:ext cx="10770577" cy="4883885"/>
          </a:xfrm>
          <a:prstGeom prst="rect">
            <a:avLst/>
          </a:prstGeom>
          <a:solidFill>
            <a:schemeClr val="bg1">
              <a:lumMod val="95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tr-TR" b="1" dirty="0">
              <a:solidFill>
                <a:srgbClr val="FF0000"/>
              </a:solidFill>
              <a:latin typeface="Times New Roman" panose="02020603050405020304" pitchFamily="18" charset="0"/>
            </a:endParaRPr>
          </a:p>
          <a:p>
            <a:pPr>
              <a:spcAft>
                <a:spcPts val="0"/>
              </a:spcAft>
            </a:pPr>
            <a:r>
              <a:rPr lang="tr-TR" b="1" dirty="0">
                <a:solidFill>
                  <a:srgbClr val="FF0000"/>
                </a:solidFill>
                <a:latin typeface="Times New Roman" panose="02020603050405020304" pitchFamily="18" charset="0"/>
              </a:rPr>
              <a:t>1. </a:t>
            </a:r>
            <a:r>
              <a:rPr lang="tr-TR" b="1" dirty="0">
                <a:solidFill>
                  <a:schemeClr val="tx1"/>
                </a:solidFill>
                <a:latin typeface="Times New Roman" panose="02020603050405020304" pitchFamily="18" charset="0"/>
              </a:rPr>
              <a:t>Mesleki Eğitim Merkezi programlarına kayıt yıl boyunca devam etmektedir. 9. sınıf seviyesinde tüm okul kademlerinden Mesleki Eğitim Merkezi Programına dönem kaybı olmaksızın geçiş her zaman yapılabilmektedir.</a:t>
            </a:r>
          </a:p>
          <a:p>
            <a:pPr>
              <a:spcAft>
                <a:spcPts val="0"/>
              </a:spcAft>
            </a:pPr>
            <a:endParaRPr lang="tr-TR" b="1" dirty="0">
              <a:solidFill>
                <a:schemeClr val="tx1"/>
              </a:solidFill>
              <a:latin typeface="Times New Roman" panose="02020603050405020304" pitchFamily="18" charset="0"/>
            </a:endParaRPr>
          </a:p>
          <a:p>
            <a:pPr>
              <a:spcAft>
                <a:spcPts val="0"/>
              </a:spcAft>
            </a:pPr>
            <a:r>
              <a:rPr lang="tr-TR" b="1" i="0" dirty="0">
                <a:solidFill>
                  <a:srgbClr val="FF0000"/>
                </a:solidFill>
                <a:effectLst/>
                <a:latin typeface="Times New Roman" panose="02020603050405020304" pitchFamily="18" charset="0"/>
              </a:rPr>
              <a:t>2. </a:t>
            </a:r>
            <a:r>
              <a:rPr lang="tr-TR" b="1" i="0" dirty="0">
                <a:solidFill>
                  <a:schemeClr val="tx1"/>
                </a:solidFill>
                <a:effectLst/>
                <a:latin typeface="Times New Roman" panose="02020603050405020304" pitchFamily="18" charset="0"/>
              </a:rPr>
              <a:t>D</a:t>
            </a:r>
            <a:r>
              <a:rPr lang="tr-TR" b="1" dirty="0">
                <a:solidFill>
                  <a:schemeClr val="tx1"/>
                </a:solidFill>
                <a:latin typeface="Times New Roman" panose="02020603050405020304" pitchFamily="18" charset="0"/>
              </a:rPr>
              <a:t>iğer lise seviyelerinin 10. sınıfından geçişler o yılın 31 Aralık tarihine kadar yapılırsa dönem kaybı olmamaktadır. 10. sınıf seviyesine geçişler 1 ocaktan itibaren işletme eğitimi şeklinde devam etmekte olup öğrencilerimiz okulda ki teorik eğitime bir sonraki eylül ayından itibaren devam etmektedir. (</a:t>
            </a:r>
            <a:r>
              <a:rPr lang="tr-TR" b="1" dirty="0">
                <a:solidFill>
                  <a:srgbClr val="C00000"/>
                </a:solidFill>
                <a:latin typeface="Times New Roman" panose="02020603050405020304" pitchFamily="18" charset="0"/>
              </a:rPr>
              <a:t>Örneğin</a:t>
            </a:r>
            <a:r>
              <a:rPr lang="tr-TR" b="1" dirty="0">
                <a:solidFill>
                  <a:schemeClr val="accent5">
                    <a:lumMod val="75000"/>
                  </a:schemeClr>
                </a:solidFill>
                <a:latin typeface="Times New Roman" panose="02020603050405020304" pitchFamily="18" charset="0"/>
              </a:rPr>
              <a:t>; Anadolu Lisesi 10. sınıfında okuyan bir öğrenci 31 Aralık tarihine kadar bir meslek seçip mesleki eğitim merkezine dönem kaybı olmadan devam edebilir. Aynı öğrenci 1 ocaktan itibaren de kayıt olabilir ancak bir sonraki eğitim öğretim yılının öğrencisi olur, öğrencinin SGK ve İşletme desteği ödemesi yapılır</a:t>
            </a:r>
            <a:r>
              <a:rPr lang="tr-TR" b="1" dirty="0">
                <a:solidFill>
                  <a:schemeClr val="tx1"/>
                </a:solidFill>
                <a:latin typeface="Times New Roman" panose="02020603050405020304" pitchFamily="18" charset="0"/>
              </a:rPr>
              <a:t>)</a:t>
            </a:r>
          </a:p>
          <a:p>
            <a:pPr>
              <a:spcAft>
                <a:spcPts val="0"/>
              </a:spcAft>
            </a:pPr>
            <a:endParaRPr lang="tr-TR" b="1" dirty="0">
              <a:solidFill>
                <a:schemeClr val="tx1"/>
              </a:solidFill>
              <a:latin typeface="Times New Roman" panose="02020603050405020304" pitchFamily="18" charset="0"/>
            </a:endParaRPr>
          </a:p>
          <a:p>
            <a:pPr>
              <a:spcAft>
                <a:spcPts val="0"/>
              </a:spcAft>
            </a:pPr>
            <a:r>
              <a:rPr lang="tr-TR" b="1" i="0" dirty="0">
                <a:solidFill>
                  <a:srgbClr val="FF0000"/>
                </a:solidFill>
                <a:effectLst/>
                <a:latin typeface="Times New Roman" panose="02020603050405020304" pitchFamily="18" charset="0"/>
              </a:rPr>
              <a:t>3. </a:t>
            </a:r>
            <a:r>
              <a:rPr lang="tr-TR" b="1" i="0" dirty="0">
                <a:solidFill>
                  <a:schemeClr val="tx1"/>
                </a:solidFill>
                <a:effectLst/>
                <a:latin typeface="Times New Roman" panose="02020603050405020304" pitchFamily="18" charset="0"/>
              </a:rPr>
              <a:t>Meslek Liselerinin aynı alan ve dalından her sınıf seviyesinde mesleki eğitim merkezine geçiş olabilmektedir</a:t>
            </a:r>
            <a:r>
              <a:rPr lang="tr-TR" b="0" i="0" dirty="0">
                <a:solidFill>
                  <a:schemeClr val="tx1"/>
                </a:solidFill>
                <a:effectLst/>
                <a:latin typeface="Times New Roman" panose="02020603050405020304" pitchFamily="18" charset="0"/>
              </a:rPr>
              <a:t>. </a:t>
            </a:r>
            <a:r>
              <a:rPr lang="tr-TR" b="1" i="0" dirty="0">
                <a:solidFill>
                  <a:schemeClr val="accent5"/>
                </a:solidFill>
                <a:effectLst/>
                <a:latin typeface="Times New Roman" panose="02020603050405020304" pitchFamily="18" charset="0"/>
              </a:rPr>
              <a:t>(</a:t>
            </a:r>
            <a:r>
              <a:rPr lang="tr-TR" b="1" i="0" dirty="0">
                <a:solidFill>
                  <a:srgbClr val="FF0000"/>
                </a:solidFill>
                <a:effectLst/>
                <a:latin typeface="Times New Roman" panose="02020603050405020304" pitchFamily="18" charset="0"/>
              </a:rPr>
              <a:t>Örneğin;</a:t>
            </a:r>
            <a:r>
              <a:rPr lang="tr-TR" b="1" i="0" dirty="0">
                <a:solidFill>
                  <a:schemeClr val="accent5"/>
                </a:solidFill>
                <a:effectLst/>
                <a:latin typeface="Times New Roman" panose="02020603050405020304" pitchFamily="18" charset="0"/>
              </a:rPr>
              <a:t> Mesleki ve Teknik Anadolu Lisesi 11. sınıf Elektrik öğrencisi zamana bağlı olmaksızın kendi alan ve dalından mesleki eğitim merkezi programına geçiş yapıp eğitim öğretime devam edebilir)</a:t>
            </a:r>
          </a:p>
          <a:p>
            <a:pPr>
              <a:spcAft>
                <a:spcPts val="0"/>
              </a:spcAft>
            </a:pPr>
            <a:endParaRPr lang="tr-TR" dirty="0">
              <a:solidFill>
                <a:schemeClr val="tx1"/>
              </a:solidFill>
              <a:latin typeface="Times New Roman" panose="02020603050405020304" pitchFamily="18" charset="0"/>
            </a:endParaRPr>
          </a:p>
          <a:p>
            <a:pPr marL="342900" indent="-342900">
              <a:spcAft>
                <a:spcPts val="0"/>
              </a:spcAft>
              <a:buAutoNum type="arabicPeriod"/>
            </a:pPr>
            <a:endParaRPr lang="tr-TR" dirty="0">
              <a:solidFill>
                <a:srgbClr val="000000"/>
              </a:solidFill>
              <a:latin typeface="Times New Roman" panose="02020603050405020304" pitchFamily="18" charset="0"/>
            </a:endParaRPr>
          </a:p>
          <a:p>
            <a:pPr marL="342900" indent="-342900">
              <a:spcAft>
                <a:spcPts val="0"/>
              </a:spcAft>
              <a:buAutoNum type="arabicPeriod"/>
            </a:pPr>
            <a:endParaRPr lang="tr-T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2912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3D2C025-E6F7-4751-BC23-198269091AB0}"/>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11</a:t>
            </a:fld>
            <a:endParaRPr lang="tr-TR">
              <a:solidFill>
                <a:prstClr val="black">
                  <a:tint val="75000"/>
                </a:prstClr>
              </a:solidFill>
            </a:endParaRPr>
          </a:p>
        </p:txBody>
      </p:sp>
      <p:sp>
        <p:nvSpPr>
          <p:cNvPr id="5" name="Dikdörtgen: Köşeleri Yuvarlatılmış 4">
            <a:extLst>
              <a:ext uri="{FF2B5EF4-FFF2-40B4-BE49-F238E27FC236}">
                <a16:creationId xmlns:a16="http://schemas.microsoft.com/office/drawing/2014/main" id="{EE1EC011-4521-49A0-9181-A69D02D2CD08}"/>
              </a:ext>
            </a:extLst>
          </p:cNvPr>
          <p:cNvSpPr/>
          <p:nvPr/>
        </p:nvSpPr>
        <p:spPr>
          <a:xfrm>
            <a:off x="1292469" y="1060935"/>
            <a:ext cx="9267093" cy="776657"/>
          </a:xfrm>
          <a:prstGeom prst="roundRect">
            <a:avLst/>
          </a:prstGeom>
          <a:effectLst>
            <a:innerShdw blurRad="63500" dist="50800" dir="135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ln w="0"/>
                <a:solidFill>
                  <a:schemeClr val="tx1"/>
                </a:solidFill>
                <a:effectLst>
                  <a:outerShdw blurRad="38100" dist="19050" dir="2700000" algn="tl" rotWithShape="0">
                    <a:schemeClr val="dk1">
                      <a:alpha val="40000"/>
                    </a:schemeClr>
                  </a:outerShdw>
                </a:effectLst>
              </a:rPr>
              <a:t>MESLEKİ EĞİTİM MERKEZLERİNE DİĞER OKUL TÜRÜ VE KADEMELERİNDEN GEÇİŞ</a:t>
            </a:r>
          </a:p>
        </p:txBody>
      </p:sp>
      <p:sp>
        <p:nvSpPr>
          <p:cNvPr id="6" name="1 Başlık">
            <a:extLst>
              <a:ext uri="{FF2B5EF4-FFF2-40B4-BE49-F238E27FC236}">
                <a16:creationId xmlns:a16="http://schemas.microsoft.com/office/drawing/2014/main" id="{CEB44B0C-AEA6-4E3A-9F5F-7051D223D5C2}"/>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7" name="Dikdörtgen 6">
            <a:extLst>
              <a:ext uri="{FF2B5EF4-FFF2-40B4-BE49-F238E27FC236}">
                <a16:creationId xmlns:a16="http://schemas.microsoft.com/office/drawing/2014/main" id="{D3388C6B-41F4-4BA5-AB06-47E0213564E9}"/>
              </a:ext>
            </a:extLst>
          </p:cNvPr>
          <p:cNvSpPr/>
          <p:nvPr/>
        </p:nvSpPr>
        <p:spPr>
          <a:xfrm>
            <a:off x="710711" y="1776046"/>
            <a:ext cx="10770577" cy="4945431"/>
          </a:xfrm>
          <a:prstGeom prst="rect">
            <a:avLst/>
          </a:prstGeom>
          <a:solidFill>
            <a:schemeClr val="bg1">
              <a:lumMod val="9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tr-TR" b="1" dirty="0">
              <a:solidFill>
                <a:srgbClr val="FF0000"/>
              </a:solidFill>
              <a:latin typeface="Times New Roman" panose="02020603050405020304" pitchFamily="18" charset="0"/>
            </a:endParaRPr>
          </a:p>
          <a:p>
            <a:pPr>
              <a:spcAft>
                <a:spcPts val="0"/>
              </a:spcAft>
            </a:pPr>
            <a:r>
              <a:rPr lang="tr-TR" b="1" dirty="0">
                <a:solidFill>
                  <a:srgbClr val="FF0000"/>
                </a:solidFill>
                <a:latin typeface="Times New Roman" panose="02020603050405020304" pitchFamily="18" charset="0"/>
              </a:rPr>
              <a:t>4. </a:t>
            </a:r>
            <a:r>
              <a:rPr lang="tr-TR" b="1" dirty="0">
                <a:solidFill>
                  <a:schemeClr val="tx1"/>
                </a:solidFill>
                <a:latin typeface="Times New Roman" panose="02020603050405020304" pitchFamily="18" charset="0"/>
              </a:rPr>
              <a:t>Diğer lise seviyelerinin 11. sınıf ve üzerinde okuyan veya mezun olan öğrenciler mesleki eğitim merkezi programının 10. sınıfından itibaren eğitim öğretime devam etmektedir. Mesleki eğitim 10. sınıfta başlamaktadır. </a:t>
            </a:r>
            <a:r>
              <a:rPr lang="tr-TR" b="1" dirty="0">
                <a:solidFill>
                  <a:schemeClr val="accent5"/>
                </a:solidFill>
                <a:latin typeface="Times New Roman" panose="02020603050405020304" pitchFamily="18" charset="0"/>
              </a:rPr>
              <a:t>(</a:t>
            </a:r>
            <a:r>
              <a:rPr lang="tr-TR" b="1" dirty="0">
                <a:solidFill>
                  <a:srgbClr val="FF0000"/>
                </a:solidFill>
                <a:latin typeface="Times New Roman" panose="02020603050405020304" pitchFamily="18" charset="0"/>
              </a:rPr>
              <a:t>Örneğin</a:t>
            </a:r>
            <a:r>
              <a:rPr lang="tr-TR" b="1" dirty="0">
                <a:solidFill>
                  <a:schemeClr val="accent5"/>
                </a:solidFill>
                <a:latin typeface="Times New Roman" panose="02020603050405020304" pitchFamily="18" charset="0"/>
              </a:rPr>
              <a:t>; İmam Hatip Lisesi 11. sınıfta okuyan öğrenci mesleki eğitim merkezi programına geçmek istediğinde 31 Aralığa kadar kaydolması halinde 10. sınıftan başlar. 1 ocaktan itibaren kaydolması halinde yine 10. sınıf öğrencisi olur, öğrencilik hakları başlar okulda ki teorik eğitime bir sonraki eylül ayında başlar)</a:t>
            </a:r>
          </a:p>
          <a:p>
            <a:pPr>
              <a:spcAft>
                <a:spcPts val="0"/>
              </a:spcAft>
            </a:pPr>
            <a:endParaRPr lang="tr-TR" b="1" dirty="0">
              <a:solidFill>
                <a:schemeClr val="tx1"/>
              </a:solidFill>
              <a:latin typeface="Times New Roman" panose="02020603050405020304" pitchFamily="18" charset="0"/>
            </a:endParaRPr>
          </a:p>
          <a:p>
            <a:pPr>
              <a:spcAft>
                <a:spcPts val="0"/>
              </a:spcAft>
            </a:pPr>
            <a:r>
              <a:rPr lang="tr-TR" b="1" i="0" dirty="0">
                <a:solidFill>
                  <a:srgbClr val="FF0000"/>
                </a:solidFill>
                <a:effectLst/>
                <a:latin typeface="Times New Roman" panose="02020603050405020304" pitchFamily="18" charset="0"/>
              </a:rPr>
              <a:t>5. </a:t>
            </a:r>
            <a:r>
              <a:rPr lang="tr-TR" b="1" i="0" dirty="0">
                <a:solidFill>
                  <a:schemeClr val="tx1"/>
                </a:solidFill>
                <a:effectLst/>
                <a:latin typeface="Times New Roman" panose="02020603050405020304" pitchFamily="18" charset="0"/>
              </a:rPr>
              <a:t>Meslek Lisesinde okuyan</a:t>
            </a:r>
            <a:r>
              <a:rPr lang="tr-TR" b="1" dirty="0">
                <a:solidFill>
                  <a:schemeClr val="tx1"/>
                </a:solidFill>
                <a:latin typeface="Times New Roman" panose="02020603050405020304" pitchFamily="18" charset="0"/>
              </a:rPr>
              <a:t> </a:t>
            </a:r>
            <a:r>
              <a:rPr lang="tr-TR" b="1" i="0" dirty="0">
                <a:solidFill>
                  <a:schemeClr val="tx1"/>
                </a:solidFill>
                <a:effectLst/>
                <a:latin typeface="Times New Roman" panose="02020603050405020304" pitchFamily="18" charset="0"/>
              </a:rPr>
              <a:t>farklı alan ve dal seçmek öğrencilerin eğitimleri 10. sınıf seviyesinden başlamaktadır. </a:t>
            </a:r>
          </a:p>
          <a:p>
            <a:pPr>
              <a:spcAft>
                <a:spcPts val="0"/>
              </a:spcAft>
            </a:pPr>
            <a:endParaRPr lang="tr-TR" b="1" dirty="0">
              <a:solidFill>
                <a:schemeClr val="tx1"/>
              </a:solidFill>
              <a:latin typeface="Times New Roman" panose="02020603050405020304" pitchFamily="18" charset="0"/>
            </a:endParaRPr>
          </a:p>
          <a:p>
            <a:pPr>
              <a:spcAft>
                <a:spcPts val="0"/>
              </a:spcAft>
            </a:pPr>
            <a:r>
              <a:rPr lang="tr-TR" b="1" dirty="0">
                <a:solidFill>
                  <a:srgbClr val="FF0000"/>
                </a:solidFill>
                <a:latin typeface="Times New Roman" panose="02020603050405020304" pitchFamily="18" charset="0"/>
              </a:rPr>
              <a:t>6. </a:t>
            </a:r>
            <a:r>
              <a:rPr lang="tr-TR" b="1" dirty="0">
                <a:solidFill>
                  <a:schemeClr val="tx1"/>
                </a:solidFill>
                <a:latin typeface="Times New Roman" panose="02020603050405020304" pitchFamily="18" charset="0"/>
              </a:rPr>
              <a:t>Mesleki Eğitim Merkezlerinde içinde bulunulan eğitim öğretim yılının 31 Aralık ayına kadar kayıt olan öğrenciler o eğitim öğretim yılı öğrencisi olmaktadır. 1 ocaktan itibaren yapılan kayıtlarda öğrencilik hakları başlamakta olup (SGK, İşletme desteği Vb..) bir sonraki eğitim öğretim yılının öğrencisi olmaktadırlar.</a:t>
            </a:r>
          </a:p>
          <a:p>
            <a:pPr>
              <a:spcAft>
                <a:spcPts val="0"/>
              </a:spcAft>
            </a:pPr>
            <a:endParaRPr lang="tr-TR" b="1" dirty="0">
              <a:solidFill>
                <a:schemeClr val="tx1"/>
              </a:solidFill>
              <a:latin typeface="Times New Roman" panose="02020603050405020304" pitchFamily="18" charset="0"/>
            </a:endParaRPr>
          </a:p>
          <a:p>
            <a:pPr>
              <a:spcAft>
                <a:spcPts val="0"/>
              </a:spcAft>
            </a:pPr>
            <a:endParaRPr lang="tr-TR" dirty="0">
              <a:solidFill>
                <a:schemeClr val="tx1"/>
              </a:solidFill>
              <a:latin typeface="Times New Roman" panose="02020603050405020304" pitchFamily="18" charset="0"/>
            </a:endParaRPr>
          </a:p>
          <a:p>
            <a:pPr marL="342900" indent="-342900">
              <a:spcAft>
                <a:spcPts val="0"/>
              </a:spcAft>
              <a:buAutoNum type="arabicPeriod"/>
            </a:pPr>
            <a:endParaRPr lang="tr-TR" dirty="0">
              <a:solidFill>
                <a:srgbClr val="000000"/>
              </a:solidFill>
              <a:latin typeface="Times New Roman" panose="02020603050405020304" pitchFamily="18" charset="0"/>
            </a:endParaRPr>
          </a:p>
          <a:p>
            <a:pPr marL="342900" indent="-342900">
              <a:spcAft>
                <a:spcPts val="0"/>
              </a:spcAft>
              <a:buAutoNum type="arabicPeriod"/>
            </a:pPr>
            <a:endParaRPr lang="tr-T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9536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3D2C025-E6F7-4751-BC23-198269091AB0}"/>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12</a:t>
            </a:fld>
            <a:endParaRPr lang="tr-TR">
              <a:solidFill>
                <a:prstClr val="black">
                  <a:tint val="75000"/>
                </a:prstClr>
              </a:solidFill>
            </a:endParaRPr>
          </a:p>
        </p:txBody>
      </p:sp>
      <p:sp>
        <p:nvSpPr>
          <p:cNvPr id="6" name="1 Başlık">
            <a:extLst>
              <a:ext uri="{FF2B5EF4-FFF2-40B4-BE49-F238E27FC236}">
                <a16:creationId xmlns:a16="http://schemas.microsoft.com/office/drawing/2014/main" id="{CEB44B0C-AEA6-4E3A-9F5F-7051D223D5C2}"/>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7" name="Dikdörtgen 6">
            <a:extLst>
              <a:ext uri="{FF2B5EF4-FFF2-40B4-BE49-F238E27FC236}">
                <a16:creationId xmlns:a16="http://schemas.microsoft.com/office/drawing/2014/main" id="{D3388C6B-41F4-4BA5-AB06-47E0213564E9}"/>
              </a:ext>
            </a:extLst>
          </p:cNvPr>
          <p:cNvSpPr/>
          <p:nvPr/>
        </p:nvSpPr>
        <p:spPr>
          <a:xfrm>
            <a:off x="781050" y="1362807"/>
            <a:ext cx="10770577" cy="5169878"/>
          </a:xfrm>
          <a:prstGeom prst="rect">
            <a:avLst/>
          </a:prstGeom>
          <a:solidFill>
            <a:schemeClr val="bg1">
              <a:lumMod val="9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tr-TR" sz="2000" b="1" dirty="0">
                <a:solidFill>
                  <a:srgbClr val="FF0000"/>
                </a:solidFill>
                <a:latin typeface="Times New Roman" panose="02020603050405020304" pitchFamily="18" charset="0"/>
              </a:rPr>
              <a:t>7. </a:t>
            </a:r>
            <a:r>
              <a:rPr lang="tr-TR" sz="2000" b="1" dirty="0">
                <a:solidFill>
                  <a:schemeClr val="tx1"/>
                </a:solidFill>
                <a:latin typeface="Times New Roman" panose="02020603050405020304" pitchFamily="18" charset="0"/>
              </a:rPr>
              <a:t>Öğrencilerimizin okulda ki teorik eğitim devamsızlık hakları 6 haftadır. (Öğrenciler haftada bir gün okula gelmektedirler)</a:t>
            </a:r>
          </a:p>
          <a:p>
            <a:pPr>
              <a:spcAft>
                <a:spcPts val="0"/>
              </a:spcAft>
            </a:pPr>
            <a:endParaRPr lang="tr-TR" sz="2000" b="1" dirty="0">
              <a:solidFill>
                <a:schemeClr val="tx1"/>
              </a:solidFill>
              <a:latin typeface="Times New Roman" panose="02020603050405020304" pitchFamily="18" charset="0"/>
            </a:endParaRPr>
          </a:p>
          <a:p>
            <a:pPr>
              <a:spcAft>
                <a:spcPts val="0"/>
              </a:spcAft>
            </a:pPr>
            <a:r>
              <a:rPr lang="tr-TR" sz="2000" b="1" dirty="0">
                <a:solidFill>
                  <a:srgbClr val="FF0000"/>
                </a:solidFill>
                <a:latin typeface="Times New Roman" panose="02020603050405020304" pitchFamily="18" charset="0"/>
              </a:rPr>
              <a:t>8. </a:t>
            </a:r>
            <a:r>
              <a:rPr lang="tr-TR" sz="2000" b="1" dirty="0">
                <a:solidFill>
                  <a:schemeClr val="tx1"/>
                </a:solidFill>
                <a:latin typeface="Times New Roman" panose="02020603050405020304" pitchFamily="18" charset="0"/>
              </a:rPr>
              <a:t>Mesleki Eğitim Merkezi öğrencileri tam gün tam yıl esasına göre eğitim almaktadırlar. Yılda 30 gün ücretli ilave olarak da 30 günde ücretsiz izin hakları vardır.</a:t>
            </a:r>
          </a:p>
          <a:p>
            <a:pPr>
              <a:spcAft>
                <a:spcPts val="0"/>
              </a:spcAft>
            </a:pPr>
            <a:endParaRPr lang="tr-TR" sz="2000" b="1" dirty="0">
              <a:solidFill>
                <a:schemeClr val="tx1"/>
              </a:solidFill>
              <a:latin typeface="Times New Roman" panose="02020603050405020304" pitchFamily="18" charset="0"/>
            </a:endParaRPr>
          </a:p>
          <a:p>
            <a:pPr>
              <a:spcAft>
                <a:spcPts val="0"/>
              </a:spcAft>
            </a:pPr>
            <a:r>
              <a:rPr lang="tr-TR" sz="2000" b="1" i="0" dirty="0">
                <a:solidFill>
                  <a:srgbClr val="FF0000"/>
                </a:solidFill>
                <a:effectLst/>
                <a:latin typeface="Times New Roman" panose="02020603050405020304" pitchFamily="18" charset="0"/>
              </a:rPr>
              <a:t>9. </a:t>
            </a:r>
            <a:r>
              <a:rPr lang="tr-TR" sz="2000" b="1" dirty="0">
                <a:solidFill>
                  <a:schemeClr val="tx1"/>
                </a:solidFill>
                <a:latin typeface="Times New Roman" panose="02020603050405020304" pitchFamily="18" charset="0"/>
              </a:rPr>
              <a:t>Tam gün tam yıl kapsamında 15 tatil ve yaz tatillerinde işletme eğitimleri devam etmektedir.</a:t>
            </a:r>
          </a:p>
          <a:p>
            <a:pPr>
              <a:spcAft>
                <a:spcPts val="0"/>
              </a:spcAft>
            </a:pPr>
            <a:endParaRPr lang="tr-TR" sz="2000" b="1" i="0" dirty="0">
              <a:solidFill>
                <a:srgbClr val="FF0000"/>
              </a:solidFill>
              <a:effectLst/>
              <a:latin typeface="Times New Roman" panose="02020603050405020304" pitchFamily="18" charset="0"/>
            </a:endParaRPr>
          </a:p>
          <a:p>
            <a:pPr>
              <a:spcAft>
                <a:spcPts val="0"/>
              </a:spcAft>
            </a:pPr>
            <a:r>
              <a:rPr lang="tr-TR" sz="2000" b="1" dirty="0">
                <a:solidFill>
                  <a:srgbClr val="FF0000"/>
                </a:solidFill>
                <a:latin typeface="Times New Roman" panose="02020603050405020304" pitchFamily="18" charset="0"/>
              </a:rPr>
              <a:t>10. </a:t>
            </a:r>
            <a:r>
              <a:rPr lang="tr-TR" sz="2000" b="1" dirty="0">
                <a:solidFill>
                  <a:schemeClr val="tx1"/>
                </a:solidFill>
                <a:latin typeface="Times New Roman" panose="02020603050405020304" pitchFamily="18" charset="0"/>
              </a:rPr>
              <a:t>Öğrenciler</a:t>
            </a:r>
            <a:r>
              <a:rPr lang="tr-TR" sz="2000" b="1" dirty="0">
                <a:solidFill>
                  <a:srgbClr val="FF0000"/>
                </a:solidFill>
                <a:latin typeface="Times New Roman" panose="02020603050405020304" pitchFamily="18" charset="0"/>
              </a:rPr>
              <a:t> </a:t>
            </a:r>
            <a:r>
              <a:rPr lang="tr-TR" sz="2000" b="1" dirty="0">
                <a:solidFill>
                  <a:schemeClr val="tx1"/>
                </a:solidFill>
                <a:latin typeface="Times New Roman" panose="02020603050405020304" pitchFamily="18" charset="0"/>
              </a:rPr>
              <a:t>her hafta koordinatör öğretmenler tarafından takip edilip, işletme eğitimleri, devam devamsızlık durumları kayıt altına alınmaktadır.</a:t>
            </a:r>
          </a:p>
          <a:p>
            <a:pPr>
              <a:spcAft>
                <a:spcPts val="0"/>
              </a:spcAft>
            </a:pPr>
            <a:endParaRPr lang="tr-TR" b="1" i="0" dirty="0">
              <a:solidFill>
                <a:srgbClr val="FF0000"/>
              </a:solidFill>
              <a:effectLst/>
              <a:latin typeface="Times New Roman" panose="02020603050405020304" pitchFamily="18" charset="0"/>
            </a:endParaRPr>
          </a:p>
          <a:p>
            <a:pPr>
              <a:spcAft>
                <a:spcPts val="0"/>
              </a:spcAft>
            </a:pPr>
            <a:endParaRPr lang="tr-TR" b="1" dirty="0">
              <a:solidFill>
                <a:schemeClr val="tx1"/>
              </a:solidFill>
              <a:latin typeface="Times New Roman" panose="02020603050405020304" pitchFamily="18" charset="0"/>
            </a:endParaRPr>
          </a:p>
          <a:p>
            <a:pPr>
              <a:spcAft>
                <a:spcPts val="0"/>
              </a:spcAft>
            </a:pPr>
            <a:endParaRPr lang="tr-TR" dirty="0">
              <a:solidFill>
                <a:schemeClr val="tx1"/>
              </a:solidFill>
              <a:latin typeface="Times New Roman" panose="02020603050405020304" pitchFamily="18" charset="0"/>
            </a:endParaRPr>
          </a:p>
          <a:p>
            <a:pPr marL="342900" indent="-342900">
              <a:spcAft>
                <a:spcPts val="0"/>
              </a:spcAft>
              <a:buAutoNum type="arabicPeriod"/>
            </a:pPr>
            <a:endParaRPr lang="tr-TR" dirty="0">
              <a:solidFill>
                <a:srgbClr val="000000"/>
              </a:solidFill>
              <a:latin typeface="Times New Roman" panose="02020603050405020304" pitchFamily="18" charset="0"/>
            </a:endParaRPr>
          </a:p>
          <a:p>
            <a:pPr marL="342900" indent="-342900">
              <a:spcAft>
                <a:spcPts val="0"/>
              </a:spcAft>
              <a:buAutoNum type="arabicPeriod"/>
            </a:pPr>
            <a:endParaRPr lang="tr-T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5351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8D1A96F-0B39-4E12-84D0-74AF1B2102E7}"/>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13</a:t>
            </a:fld>
            <a:endParaRPr lang="tr-TR">
              <a:solidFill>
                <a:prstClr val="black">
                  <a:tint val="75000"/>
                </a:prstClr>
              </a:solidFill>
            </a:endParaRPr>
          </a:p>
        </p:txBody>
      </p:sp>
      <p:sp>
        <p:nvSpPr>
          <p:cNvPr id="5" name="1 Başlık">
            <a:extLst>
              <a:ext uri="{FF2B5EF4-FFF2-40B4-BE49-F238E27FC236}">
                <a16:creationId xmlns:a16="http://schemas.microsoft.com/office/drawing/2014/main" id="{0CC61058-0584-4977-BE9D-2429EE706CF5}"/>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6" name="Dikdörtgen: Köşeleri Yuvarlatılmış 5">
            <a:extLst>
              <a:ext uri="{FF2B5EF4-FFF2-40B4-BE49-F238E27FC236}">
                <a16:creationId xmlns:a16="http://schemas.microsoft.com/office/drawing/2014/main" id="{71D93ADE-7950-4AFA-B416-1C453077E491}"/>
              </a:ext>
            </a:extLst>
          </p:cNvPr>
          <p:cNvSpPr/>
          <p:nvPr/>
        </p:nvSpPr>
        <p:spPr>
          <a:xfrm>
            <a:off x="1036948" y="1261938"/>
            <a:ext cx="10621652" cy="5011615"/>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spcAft>
                <a:spcPts val="0"/>
              </a:spcAft>
            </a:pPr>
            <a:r>
              <a:rPr lang="tr-TR" sz="2000" b="1" dirty="0">
                <a:solidFill>
                  <a:srgbClr val="FF0000"/>
                </a:solidFill>
                <a:latin typeface="Times New Roman" panose="02020603050405020304" pitchFamily="18" charset="0"/>
              </a:rPr>
              <a:t>11. </a:t>
            </a:r>
            <a:r>
              <a:rPr lang="tr-TR" sz="2000" b="1" dirty="0">
                <a:solidFill>
                  <a:schemeClr val="tx1"/>
                </a:solidFill>
                <a:latin typeface="Times New Roman" panose="02020603050405020304" pitchFamily="18" charset="0"/>
              </a:rPr>
              <a:t>Öğrenciler ve işletmeler sözleşme fesih hakkına sahiptirler. İşyerinden çıkış yapan öğrenciye 15 gün içerisinde başka bir işletme bulunur, mesleki eğitime devam etmeyen öğrencilerin 30 gün içerisinde SGK çıkışları yapılır. SGK çıkışı yapılan öğrenci o eğitim öğretim yılı içerisinde tekrardan mesleki eğitim merkezi öğrencisi olamaz.</a:t>
            </a:r>
          </a:p>
          <a:p>
            <a:pPr>
              <a:spcAft>
                <a:spcPts val="0"/>
              </a:spcAft>
            </a:pPr>
            <a:endParaRPr lang="tr-TR" sz="2000" b="1" i="0" dirty="0">
              <a:solidFill>
                <a:srgbClr val="FF0000"/>
              </a:solidFill>
              <a:effectLst/>
              <a:latin typeface="Times New Roman" panose="02020603050405020304" pitchFamily="18" charset="0"/>
            </a:endParaRPr>
          </a:p>
          <a:p>
            <a:pPr>
              <a:spcAft>
                <a:spcPts val="0"/>
              </a:spcAft>
            </a:pPr>
            <a:r>
              <a:rPr lang="tr-TR" sz="2000" b="1" dirty="0">
                <a:solidFill>
                  <a:srgbClr val="FF0000"/>
                </a:solidFill>
                <a:latin typeface="Times New Roman" panose="02020603050405020304" pitchFamily="18" charset="0"/>
              </a:rPr>
              <a:t>12. </a:t>
            </a:r>
            <a:r>
              <a:rPr lang="tr-TR" sz="2000" b="1" dirty="0">
                <a:solidFill>
                  <a:schemeClr val="tx1"/>
                </a:solidFill>
                <a:latin typeface="Times New Roman" panose="02020603050405020304" pitchFamily="18" charset="0"/>
              </a:rPr>
              <a:t>Öğrencilerin ilçe nakil komisyonu kararı ile tekrardan diğer okullara geçme hakları vardır.</a:t>
            </a:r>
          </a:p>
          <a:p>
            <a:pPr>
              <a:spcAft>
                <a:spcPts val="0"/>
              </a:spcAft>
            </a:pPr>
            <a:endParaRPr lang="tr-TR" sz="2000" b="1" i="0" dirty="0">
              <a:solidFill>
                <a:srgbClr val="FF0000"/>
              </a:solidFill>
              <a:effectLst/>
              <a:latin typeface="Times New Roman" panose="02020603050405020304" pitchFamily="18" charset="0"/>
            </a:endParaRPr>
          </a:p>
          <a:p>
            <a:pPr>
              <a:spcAft>
                <a:spcPts val="0"/>
              </a:spcAft>
            </a:pPr>
            <a:r>
              <a:rPr lang="tr-TR" sz="2000" b="1" dirty="0">
                <a:solidFill>
                  <a:srgbClr val="FF0000"/>
                </a:solidFill>
                <a:latin typeface="Times New Roman" panose="02020603050405020304" pitchFamily="18" charset="0"/>
              </a:rPr>
              <a:t>13. </a:t>
            </a:r>
            <a:r>
              <a:rPr lang="tr-TR" sz="2000" b="1" dirty="0">
                <a:solidFill>
                  <a:schemeClr val="tx1"/>
                </a:solidFill>
                <a:latin typeface="Times New Roman" panose="02020603050405020304" pitchFamily="18" charset="0"/>
              </a:rPr>
              <a:t>Meslek lisesi mezunu sıfatıyla mezun olan öğrenciler üniversite sınavlarına katılabilir ve yükseköğrenime devam edebilir.</a:t>
            </a:r>
            <a:endParaRPr lang="tr-TR" sz="2000" b="1" i="0" dirty="0">
              <a:solidFill>
                <a:schemeClr val="tx1"/>
              </a:solidFill>
              <a:effectLst/>
              <a:latin typeface="Times New Roman" panose="02020603050405020304" pitchFamily="18" charset="0"/>
            </a:endParaRPr>
          </a:p>
          <a:p>
            <a:pPr>
              <a:spcAft>
                <a:spcPts val="0"/>
              </a:spcAft>
            </a:pPr>
            <a:endParaRPr lang="tr-TR"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5592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74C70AA-6E5A-4FFA-83BC-15438E024514}"/>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14</a:t>
            </a:fld>
            <a:endParaRPr lang="tr-TR">
              <a:solidFill>
                <a:prstClr val="black">
                  <a:tint val="75000"/>
                </a:prstClr>
              </a:solidFill>
            </a:endParaRPr>
          </a:p>
        </p:txBody>
      </p:sp>
      <p:pic>
        <p:nvPicPr>
          <p:cNvPr id="6" name="Resim 5">
            <a:extLst>
              <a:ext uri="{FF2B5EF4-FFF2-40B4-BE49-F238E27FC236}">
                <a16:creationId xmlns:a16="http://schemas.microsoft.com/office/drawing/2014/main" id="{1F5C6A9B-F704-4E37-8858-4EBD285D5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168" y="1165860"/>
            <a:ext cx="7043737" cy="5032463"/>
          </a:xfrm>
          <a:prstGeom prst="rect">
            <a:avLst/>
          </a:prstGeom>
        </p:spPr>
      </p:pic>
      <p:sp>
        <p:nvSpPr>
          <p:cNvPr id="7" name="1 Başlık">
            <a:extLst>
              <a:ext uri="{FF2B5EF4-FFF2-40B4-BE49-F238E27FC236}">
                <a16:creationId xmlns:a16="http://schemas.microsoft.com/office/drawing/2014/main" id="{6D3073E5-7C66-49B8-872F-68DB58E41D96}"/>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Tree>
    <p:extLst>
      <p:ext uri="{BB962C8B-B14F-4D97-AF65-F5344CB8AC3E}">
        <p14:creationId xmlns:p14="http://schemas.microsoft.com/office/powerpoint/2010/main" val="76300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250282" y="1301773"/>
            <a:ext cx="11941718" cy="5181323"/>
          </a:xfrm>
        </p:spPr>
        <p:txBody>
          <a:bodyPr>
            <a:noAutofit/>
          </a:bodyPr>
          <a:lstStyle/>
          <a:p>
            <a:pPr marL="0" indent="0" algn="ctr" defTabSz="457200">
              <a:lnSpc>
                <a:spcPct val="120000"/>
              </a:lnSpc>
              <a:spcBef>
                <a:spcPts val="1200"/>
              </a:spcBef>
              <a:spcAft>
                <a:spcPts val="1200"/>
              </a:spcAft>
              <a:buClr>
                <a:srgbClr val="A53010"/>
              </a:buClr>
              <a:buNone/>
            </a:pPr>
            <a:r>
              <a:rPr lang="tr-TR" b="1" dirty="0">
                <a:solidFill>
                  <a:srgbClr val="0070C0"/>
                </a:solidFill>
              </a:rPr>
              <a:t>USTA ÖĞRETİCİLİK BELGESİ (İş Pedagojisi Kursu)</a:t>
            </a: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b="1" dirty="0">
                <a:solidFill>
                  <a:srgbClr val="FF0000"/>
                </a:solidFill>
              </a:rPr>
              <a:t> </a:t>
            </a:r>
            <a:r>
              <a:rPr lang="tr-TR" altLang="tr-TR" sz="2000" b="1" dirty="0">
                <a:solidFill>
                  <a:srgbClr val="FF0000"/>
                </a:solidFill>
              </a:rPr>
              <a:t>İşletmeye çırak öğrenci alabilmek için işyerinde usta öğreticilik belgesine sahip usta bulunmalıdır. </a:t>
            </a:r>
            <a:r>
              <a:rPr lang="tr-TR" altLang="tr-TR" sz="2000" b="1" i="1" dirty="0">
                <a:solidFill>
                  <a:srgbClr val="0070C0"/>
                </a:solidFill>
              </a:rPr>
              <a:t>(3308 sayılı Mesleki Eğitim Kanunu Madde 15)</a:t>
            </a: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sz="2000" b="1" dirty="0"/>
              <a:t> </a:t>
            </a:r>
            <a:r>
              <a:rPr lang="tr-TR" altLang="tr-TR" sz="2000" b="1" u="sng" dirty="0"/>
              <a:t>Ustalık veya işyeri açma belgesine sahip olanlar ile en az ön lisans seviyesinde mesleki eğitim almış olanlar</a:t>
            </a:r>
            <a:r>
              <a:rPr lang="tr-TR" altLang="tr-TR" sz="2000" b="1" dirty="0"/>
              <a:t>, kurumlarca açılan </a:t>
            </a:r>
            <a:r>
              <a:rPr lang="tr-TR" altLang="tr-TR" sz="2000" b="1" dirty="0">
                <a:solidFill>
                  <a:srgbClr val="FF0000"/>
                </a:solidFill>
              </a:rPr>
              <a:t>40 saatlik </a:t>
            </a:r>
            <a:r>
              <a:rPr lang="tr-TR" altLang="tr-TR" sz="2000" b="1" dirty="0"/>
              <a:t>iş pedagojisi kursuna katılabilirler.</a:t>
            </a:r>
            <a:endParaRPr lang="tr-TR" altLang="tr-TR" sz="2000" b="1" dirty="0">
              <a:solidFill>
                <a:srgbClr val="FF0000"/>
              </a:solidFill>
            </a:endParaRP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sz="2000" b="1" dirty="0"/>
              <a:t> İş pedagojisi kursu yüz yüze veya uzaktan eğitim yoluyla yapılabilmektedir.</a:t>
            </a: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sz="2000" b="1" dirty="0"/>
              <a:t> </a:t>
            </a:r>
            <a:r>
              <a:rPr lang="tr-TR" altLang="tr-TR" sz="2000" b="1" dirty="0">
                <a:solidFill>
                  <a:srgbClr val="FF0000"/>
                </a:solidFill>
              </a:rPr>
              <a:t>Sınavlar yüz yüze yapılacaksa kursiyerler e-</a:t>
            </a:r>
            <a:r>
              <a:rPr lang="tr-TR" altLang="tr-TR" sz="2000" b="1" dirty="0" err="1">
                <a:solidFill>
                  <a:srgbClr val="FF0000"/>
                </a:solidFill>
              </a:rPr>
              <a:t>mesem</a:t>
            </a:r>
            <a:r>
              <a:rPr lang="tr-TR" altLang="tr-TR" sz="2000" b="1" dirty="0">
                <a:solidFill>
                  <a:srgbClr val="FF0000"/>
                </a:solidFill>
              </a:rPr>
              <a:t> sisteminde kısıtlı aday olarak işaretlenmelidir.</a:t>
            </a: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sz="2000" b="1" dirty="0"/>
              <a:t> Mesleğinde 10 yıllık tecrübeye sahip olanlar doğrudan sınava girebilir. </a:t>
            </a: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Tree>
    <p:extLst>
      <p:ext uri="{BB962C8B-B14F-4D97-AF65-F5344CB8AC3E}">
        <p14:creationId xmlns:p14="http://schemas.microsoft.com/office/powerpoint/2010/main" val="110092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2 Başlık"/>
          <p:cNvSpPr txBox="1">
            <a:spLocks/>
          </p:cNvSpPr>
          <p:nvPr/>
        </p:nvSpPr>
        <p:spPr>
          <a:xfrm>
            <a:off x="3643314" y="3824394"/>
            <a:ext cx="7219958" cy="1841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b="1" dirty="0">
              <a:solidFill>
                <a:srgbClr val="6C0000"/>
              </a:solidFill>
              <a:latin typeface="Cambria" panose="02040503050406030204" pitchFamily="18" charset="0"/>
              <a:cs typeface="Times New Roman" panose="02020603050405020304" pitchFamily="18" charset="0"/>
            </a:endParaRPr>
          </a:p>
          <a:p>
            <a:pPr algn="ctr"/>
            <a:endParaRPr lang="tr-TR" sz="3200" b="1" dirty="0">
              <a:solidFill>
                <a:srgbClr val="6C0000"/>
              </a:solidFill>
              <a:latin typeface="Cambria" panose="02040503050406030204" pitchFamily="18" charset="0"/>
              <a:cs typeface="Times New Roman" panose="02020603050405020304" pitchFamily="18" charset="0"/>
            </a:endParaRPr>
          </a:p>
          <a:p>
            <a:pPr algn="ctr"/>
            <a:r>
              <a:rPr lang="tr-TR" sz="3200" b="1" dirty="0">
                <a:solidFill>
                  <a:srgbClr val="6C0000"/>
                </a:solidFill>
                <a:latin typeface="Cambria" panose="02040503050406030204" pitchFamily="18" charset="0"/>
                <a:cs typeface="Times New Roman" panose="02020603050405020304" pitchFamily="18" charset="0"/>
              </a:rPr>
              <a:t>TEŞEKKÜRLER</a:t>
            </a:r>
          </a:p>
        </p:txBody>
      </p:sp>
      <p:pic>
        <p:nvPicPr>
          <p:cNvPr id="5" name="Resim 4">
            <a:extLst>
              <a:ext uri="{FF2B5EF4-FFF2-40B4-BE49-F238E27FC236}">
                <a16:creationId xmlns:a16="http://schemas.microsoft.com/office/drawing/2014/main" id="{C2F30685-85A3-4C52-A914-EE47BA6E6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8" y="0"/>
            <a:ext cx="12192000" cy="6809843"/>
          </a:xfrm>
          <a:prstGeom prst="rect">
            <a:avLst/>
          </a:prstGeom>
        </p:spPr>
      </p:pic>
      <p:sp>
        <p:nvSpPr>
          <p:cNvPr id="7" name="Dikdörtgen 6">
            <a:extLst>
              <a:ext uri="{FF2B5EF4-FFF2-40B4-BE49-F238E27FC236}">
                <a16:creationId xmlns:a16="http://schemas.microsoft.com/office/drawing/2014/main" id="{FB975AED-68BA-4D84-8733-C0D123C3EC43}"/>
              </a:ext>
            </a:extLst>
          </p:cNvPr>
          <p:cNvSpPr/>
          <p:nvPr/>
        </p:nvSpPr>
        <p:spPr>
          <a:xfrm>
            <a:off x="1629669" y="2382716"/>
            <a:ext cx="8868966" cy="4524315"/>
          </a:xfrm>
          <a:prstGeom prst="rect">
            <a:avLst/>
          </a:prstGeom>
          <a:noFill/>
        </p:spPr>
        <p:txBody>
          <a:bodyPr wrap="none" lIns="91440" tIns="45720" rIns="91440" bIns="45720">
            <a:spAutoFit/>
          </a:bodyPr>
          <a:lstStyle/>
          <a:p>
            <a:pPr algn="ctr"/>
            <a:r>
              <a:rPr lang="tr-TR"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Dinlediğiniz için teşekkür ederiz..</a:t>
            </a:r>
          </a:p>
          <a:p>
            <a:pPr algn="ctr"/>
            <a:r>
              <a:rPr lang="tr-TR" sz="48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Sunum için;</a:t>
            </a:r>
          </a:p>
          <a:p>
            <a:pPr algn="ctr"/>
            <a:r>
              <a:rPr lang="tr-TR"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https://akyazimesem.meb.k12.tr/</a:t>
            </a:r>
          </a:p>
          <a:p>
            <a:pPr algn="ctr"/>
            <a:r>
              <a:rPr lang="tr-TR" sz="48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Ayrıntılı bilgi için;</a:t>
            </a:r>
          </a:p>
          <a:p>
            <a:pPr algn="ctr"/>
            <a:r>
              <a:rPr lang="tr-TR"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Emrah ÖNAL</a:t>
            </a:r>
          </a:p>
          <a:p>
            <a:pPr algn="ctr"/>
            <a:r>
              <a:rPr lang="tr-TR"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Tel: 05459313520</a:t>
            </a:r>
            <a:endParaRPr lang="tr-TR"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8" name="Resim 7">
            <a:extLst>
              <a:ext uri="{FF2B5EF4-FFF2-40B4-BE49-F238E27FC236}">
                <a16:creationId xmlns:a16="http://schemas.microsoft.com/office/drawing/2014/main" id="{3B9B9EE3-5FC2-4E85-B147-B0DDE71EFC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622" y="356106"/>
            <a:ext cx="2026610" cy="2026610"/>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48230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036948" y="9647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5" name="İçerik Yer Tutucusu 2"/>
          <p:cNvSpPr>
            <a:spLocks noGrp="1"/>
          </p:cNvSpPr>
          <p:nvPr>
            <p:ph idx="1"/>
          </p:nvPr>
        </p:nvSpPr>
        <p:spPr>
          <a:xfrm>
            <a:off x="521678" y="727743"/>
            <a:ext cx="11311301" cy="6033787"/>
          </a:xfrm>
          <a:effectLst>
            <a:glow rad="139700">
              <a:schemeClr val="accent2">
                <a:satMod val="175000"/>
                <a:alpha val="40000"/>
              </a:schemeClr>
            </a:glow>
          </a:effectLst>
        </p:spPr>
        <p:txBody>
          <a:bodyPr>
            <a:noAutofit/>
          </a:bodyPr>
          <a:lstStyle/>
          <a:p>
            <a:pPr marL="0" indent="0" algn="ctr">
              <a:lnSpc>
                <a:spcPct val="120000"/>
              </a:lnSpc>
              <a:spcBef>
                <a:spcPts val="0"/>
              </a:spcBef>
              <a:buNone/>
            </a:pPr>
            <a:endParaRPr lang="tr-TR" b="1" dirty="0">
              <a:solidFill>
                <a:srgbClr val="FF0000"/>
              </a:solidFill>
            </a:endParaRPr>
          </a:p>
          <a:p>
            <a:pPr marL="0" indent="0" algn="ctr">
              <a:lnSpc>
                <a:spcPct val="120000"/>
              </a:lnSpc>
              <a:spcBef>
                <a:spcPts val="0"/>
              </a:spcBef>
              <a:buNone/>
            </a:pPr>
            <a:r>
              <a:rPr lang="tr-TR" sz="3600" b="1" dirty="0">
                <a:ln w="9525">
                  <a:solidFill>
                    <a:schemeClr val="bg1"/>
                  </a:solidFill>
                  <a:prstDash val="solid"/>
                </a:ln>
                <a:effectLst>
                  <a:outerShdw blurRad="12700" dist="38100" dir="2700000" algn="tl" rotWithShape="0">
                    <a:schemeClr val="bg1">
                      <a:lumMod val="50000"/>
                    </a:schemeClr>
                  </a:outerShdw>
                </a:effectLst>
              </a:rPr>
              <a:t>MESLEKİ EĞİTİM MERKEZLERİ EĞİTİM - ÖĞRETİM İÇERİĞİ</a:t>
            </a:r>
          </a:p>
          <a:p>
            <a:pPr marL="0" indent="0">
              <a:lnSpc>
                <a:spcPct val="120000"/>
              </a:lnSpc>
              <a:spcBef>
                <a:spcPts val="0"/>
              </a:spcBef>
              <a:buNone/>
            </a:pPr>
            <a:endParaRPr lang="tr-TR" u="sng" dirty="0">
              <a:ln w="22225">
                <a:solidFill>
                  <a:schemeClr val="accent2"/>
                </a:solidFill>
                <a:prstDash val="solid"/>
              </a:ln>
              <a:solidFill>
                <a:schemeClr val="bg1"/>
              </a:solidFill>
            </a:endParaRPr>
          </a:p>
          <a:p>
            <a:pPr marL="0" indent="0">
              <a:lnSpc>
                <a:spcPct val="120000"/>
              </a:lnSpc>
              <a:spcBef>
                <a:spcPts val="0"/>
              </a:spcBef>
              <a:buNone/>
            </a:pPr>
            <a:r>
              <a:rPr lang="tr-TR" u="sng" dirty="0">
                <a:ln w="22225">
                  <a:solidFill>
                    <a:schemeClr val="accent2"/>
                  </a:solidFill>
                  <a:prstDash val="solid"/>
                </a:ln>
                <a:solidFill>
                  <a:schemeClr val="bg1"/>
                </a:solidFill>
              </a:rPr>
              <a:t>Okullarımızda aşağıdaki eğitim içerikleri uygulanmaktadır;</a:t>
            </a:r>
          </a:p>
          <a:p>
            <a:pPr marL="0" indent="0">
              <a:lnSpc>
                <a:spcPct val="120000"/>
              </a:lnSpc>
              <a:spcBef>
                <a:spcPts val="0"/>
              </a:spcBef>
              <a:buNone/>
            </a:pPr>
            <a:endParaRPr lang="tr-TR" b="1" dirty="0">
              <a:ln w="22225">
                <a:solidFill>
                  <a:schemeClr val="accent2"/>
                </a:solidFill>
                <a:prstDash val="solid"/>
              </a:ln>
              <a:solidFill>
                <a:schemeClr val="accent2">
                  <a:lumMod val="40000"/>
                  <a:lumOff val="60000"/>
                </a:schemeClr>
              </a:solidFill>
            </a:endParaRPr>
          </a:p>
          <a:p>
            <a:pPr marL="0" indent="0">
              <a:lnSpc>
                <a:spcPct val="120000"/>
              </a:lnSpc>
              <a:spcBef>
                <a:spcPts val="0"/>
              </a:spcBef>
              <a:buNone/>
            </a:pPr>
            <a:r>
              <a:rPr lang="tr-TR" b="1" dirty="0">
                <a:ln w="22225">
                  <a:solidFill>
                    <a:schemeClr val="accent2"/>
                  </a:solidFill>
                  <a:prstDash val="solid"/>
                </a:ln>
                <a:solidFill>
                  <a:schemeClr val="accent2">
                    <a:lumMod val="40000"/>
                    <a:lumOff val="60000"/>
                  </a:schemeClr>
                </a:solidFill>
              </a:rPr>
              <a:t>1. </a:t>
            </a:r>
            <a:r>
              <a:rPr lang="tr-TR" dirty="0">
                <a:ln w="0"/>
                <a:effectLst>
                  <a:outerShdw blurRad="38100" dist="38100" dir="2700000" algn="tl">
                    <a:srgbClr val="000000">
                      <a:alpha val="43137"/>
                    </a:srgbClr>
                  </a:outerShdw>
                </a:effectLst>
              </a:rPr>
              <a:t>Örgün (Lise) Eğitim Süreci</a:t>
            </a:r>
            <a:endParaRPr lang="tr-TR" b="1" dirty="0">
              <a:solidFill>
                <a:srgbClr val="0070C0"/>
              </a:solidFill>
            </a:endParaRPr>
          </a:p>
          <a:p>
            <a:pPr marL="0" indent="0">
              <a:lnSpc>
                <a:spcPct val="120000"/>
              </a:lnSpc>
              <a:spcBef>
                <a:spcPts val="0"/>
              </a:spcBef>
              <a:buNone/>
            </a:pPr>
            <a:r>
              <a:rPr lang="tr-TR" b="1" dirty="0">
                <a:ln w="22225">
                  <a:solidFill>
                    <a:schemeClr val="accent2"/>
                  </a:solidFill>
                  <a:prstDash val="solid"/>
                </a:ln>
                <a:solidFill>
                  <a:schemeClr val="accent2">
                    <a:lumMod val="40000"/>
                    <a:lumOff val="60000"/>
                  </a:schemeClr>
                </a:solidFill>
              </a:rPr>
              <a:t>2. </a:t>
            </a:r>
            <a:r>
              <a:rPr lang="tr-TR" dirty="0">
                <a:ln w="0"/>
                <a:effectLst>
                  <a:outerShdw blurRad="38100" dist="19050" dir="2700000" algn="tl" rotWithShape="0">
                    <a:schemeClr val="dk1">
                      <a:alpha val="40000"/>
                    </a:schemeClr>
                  </a:outerShdw>
                </a:effectLst>
              </a:rPr>
              <a:t>Mesleki Yeterlilik - Önceki Öğrenmelerin Tanınması Denklik Belgelendirme Süreci</a:t>
            </a:r>
            <a:endParaRPr lang="tr-TR" b="1" dirty="0">
              <a:solidFill>
                <a:srgbClr val="0070C0"/>
              </a:solidFill>
            </a:endParaRPr>
          </a:p>
          <a:p>
            <a:pPr marL="0" indent="0">
              <a:lnSpc>
                <a:spcPct val="120000"/>
              </a:lnSpc>
              <a:spcBef>
                <a:spcPts val="0"/>
              </a:spcBef>
              <a:buNone/>
            </a:pPr>
            <a:r>
              <a:rPr lang="tr-TR" b="1" dirty="0">
                <a:ln w="22225">
                  <a:solidFill>
                    <a:schemeClr val="accent2"/>
                  </a:solidFill>
                  <a:prstDash val="solid"/>
                </a:ln>
                <a:solidFill>
                  <a:schemeClr val="accent2">
                    <a:lumMod val="40000"/>
                    <a:lumOff val="60000"/>
                  </a:schemeClr>
                </a:solidFill>
              </a:rPr>
              <a:t>3. </a:t>
            </a:r>
            <a:r>
              <a:rPr lang="tr-TR" dirty="0">
                <a:ln w="0"/>
                <a:effectLst>
                  <a:outerShdw blurRad="38100" dist="19050" dir="2700000" algn="tl" rotWithShape="0">
                    <a:schemeClr val="dk1">
                      <a:alpha val="40000"/>
                    </a:schemeClr>
                  </a:outerShdw>
                </a:effectLst>
              </a:rPr>
              <a:t>Ustalık Telafi Eğitimi Programı</a:t>
            </a:r>
            <a:endParaRPr lang="tr-TR" b="1" dirty="0">
              <a:ln w="22225">
                <a:solidFill>
                  <a:schemeClr val="accent2"/>
                </a:solidFill>
                <a:prstDash val="solid"/>
              </a:ln>
              <a:solidFill>
                <a:schemeClr val="accent2">
                  <a:lumMod val="40000"/>
                  <a:lumOff val="60000"/>
                </a:schemeClr>
              </a:solidFill>
            </a:endParaRPr>
          </a:p>
          <a:p>
            <a:pPr marL="0" indent="0">
              <a:lnSpc>
                <a:spcPct val="120000"/>
              </a:lnSpc>
              <a:spcBef>
                <a:spcPts val="0"/>
              </a:spcBef>
              <a:buNone/>
            </a:pPr>
            <a:r>
              <a:rPr lang="tr-TR" b="1" dirty="0">
                <a:ln w="22225">
                  <a:solidFill>
                    <a:schemeClr val="accent2"/>
                  </a:solidFill>
                  <a:prstDash val="solid"/>
                </a:ln>
                <a:solidFill>
                  <a:schemeClr val="accent2">
                    <a:lumMod val="40000"/>
                    <a:lumOff val="60000"/>
                  </a:schemeClr>
                </a:solidFill>
              </a:rPr>
              <a:t>4. </a:t>
            </a:r>
            <a:r>
              <a:rPr lang="tr-TR" dirty="0">
                <a:ln w="0"/>
                <a:effectLst>
                  <a:outerShdw blurRad="38100" dist="19050" dir="2700000" algn="tl" rotWithShape="0">
                    <a:schemeClr val="dk1">
                      <a:alpha val="40000"/>
                    </a:schemeClr>
                  </a:outerShdw>
                </a:effectLst>
              </a:rPr>
              <a:t>Diploma Telafi Eğitimi</a:t>
            </a:r>
          </a:p>
          <a:p>
            <a:pPr marL="0" indent="0">
              <a:lnSpc>
                <a:spcPct val="120000"/>
              </a:lnSpc>
              <a:spcBef>
                <a:spcPts val="0"/>
              </a:spcBef>
              <a:buNone/>
            </a:pPr>
            <a:r>
              <a:rPr lang="tr-TR" dirty="0">
                <a:ln w="0"/>
                <a:effectLst>
                  <a:outerShdw blurRad="38100" dist="19050" dir="2700000" algn="tl" rotWithShape="0">
                    <a:schemeClr val="dk1">
                      <a:alpha val="40000"/>
                    </a:schemeClr>
                  </a:outerShdw>
                </a:effectLst>
              </a:rPr>
              <a:t>	</a:t>
            </a:r>
          </a:p>
          <a:p>
            <a:pPr marL="0" indent="0">
              <a:lnSpc>
                <a:spcPct val="120000"/>
              </a:lnSpc>
              <a:spcBef>
                <a:spcPts val="0"/>
              </a:spcBef>
              <a:buNone/>
            </a:pPr>
            <a:endParaRPr lang="tr-TR" dirty="0">
              <a:ln w="0"/>
              <a:effectLst>
                <a:outerShdw blurRad="38100" dist="19050" dir="2700000" algn="tl" rotWithShape="0">
                  <a:schemeClr val="dk1">
                    <a:alpha val="40000"/>
                  </a:schemeClr>
                </a:outerShdw>
              </a:effectLst>
            </a:endParaRPr>
          </a:p>
          <a:p>
            <a:pPr marL="0" indent="0">
              <a:lnSpc>
                <a:spcPct val="120000"/>
              </a:lnSpc>
              <a:spcBef>
                <a:spcPts val="0"/>
              </a:spcBef>
              <a:buNone/>
            </a:pPr>
            <a:r>
              <a:rPr lang="tr-TR" dirty="0">
                <a:ln w="0"/>
                <a:effectLst>
                  <a:outerShdw blurRad="38100" dist="38100" dir="2700000" algn="tl">
                    <a:srgbClr val="000000">
                      <a:alpha val="43137"/>
                    </a:srgbClr>
                  </a:outerShdw>
                </a:effectLst>
              </a:rPr>
              <a:t>                      </a:t>
            </a:r>
            <a:endParaRPr lang="tr-TR" dirty="0">
              <a:ln w="0"/>
              <a:effectLst>
                <a:outerShdw blurRad="38100" dist="19050" dir="2700000" algn="tl" rotWithShape="0">
                  <a:schemeClr val="dk1">
                    <a:alpha val="40000"/>
                  </a:schemeClr>
                </a:outerShdw>
              </a:effectLst>
            </a:endParaRPr>
          </a:p>
          <a:p>
            <a:pPr marL="0" indent="0">
              <a:lnSpc>
                <a:spcPct val="120000"/>
              </a:lnSpc>
              <a:spcBef>
                <a:spcPts val="0"/>
              </a:spcBef>
              <a:buNone/>
            </a:pPr>
            <a:endParaRPr lang="tr-TR" b="1" dirty="0">
              <a:solidFill>
                <a:srgbClr val="0070C0"/>
              </a:solidFill>
            </a:endParaRPr>
          </a:p>
        </p:txBody>
      </p:sp>
    </p:spTree>
    <p:extLst>
      <p:ext uri="{BB962C8B-B14F-4D97-AF65-F5344CB8AC3E}">
        <p14:creationId xmlns:p14="http://schemas.microsoft.com/office/powerpoint/2010/main" val="367720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5" name="İçerik Yer Tutucusu 2"/>
          <p:cNvSpPr>
            <a:spLocks noGrp="1"/>
          </p:cNvSpPr>
          <p:nvPr>
            <p:ph idx="1"/>
          </p:nvPr>
        </p:nvSpPr>
        <p:spPr>
          <a:xfrm>
            <a:off x="440349" y="862010"/>
            <a:ext cx="11311301" cy="5427666"/>
          </a:xfrm>
        </p:spPr>
        <p:txBody>
          <a:bodyPr>
            <a:noAutofit/>
          </a:bodyPr>
          <a:lstStyle/>
          <a:p>
            <a:pPr marL="0" indent="0" algn="ctr">
              <a:lnSpc>
                <a:spcPct val="120000"/>
              </a:lnSpc>
              <a:spcBef>
                <a:spcPts val="0"/>
              </a:spcBef>
              <a:buNone/>
            </a:pPr>
            <a:r>
              <a:rPr lang="tr-TR" b="1" dirty="0">
                <a:solidFill>
                  <a:srgbClr val="FF0000"/>
                </a:solidFill>
              </a:rPr>
              <a:t>1.</a:t>
            </a:r>
            <a:r>
              <a:rPr lang="tr-TR" b="1" dirty="0">
                <a:solidFill>
                  <a:srgbClr val="0070C0"/>
                </a:solidFill>
              </a:rPr>
              <a:t>: Mesleki Eğitim Merkezi Eğitim- Öğretim Süreci</a:t>
            </a:r>
          </a:p>
          <a:p>
            <a:pPr marL="0" lvl="0" indent="0" algn="just" defTabSz="457200">
              <a:lnSpc>
                <a:spcPct val="100000"/>
              </a:lnSpc>
              <a:buClr>
                <a:srgbClr val="A53010"/>
              </a:buClr>
              <a:buNone/>
            </a:pPr>
            <a:r>
              <a:rPr lang="tr-TR" altLang="tr-TR" b="1" dirty="0">
                <a:solidFill>
                  <a:prstClr val="black"/>
                </a:solidFill>
              </a:rPr>
              <a:t>	Mesleki eğitim merkezi programı; Okulda verilen teorik eğitim ile işletmelerde yapılan pratik eğitimin bir bütünlük içerisinde uygulandığı, bireyleri bir mesleğe hazırlayan, mesleklerinde gelişmelerine olanak sağlayan, </a:t>
            </a:r>
            <a:r>
              <a:rPr lang="tr-TR" altLang="tr-TR" b="1" u="sng" dirty="0">
                <a:solidFill>
                  <a:srgbClr val="FF0000"/>
                </a:solidFill>
              </a:rPr>
              <a:t>Kalfalık/Ustalık belgesine ve Meslek Lisesi Diplomasına</a:t>
            </a:r>
            <a:r>
              <a:rPr lang="tr-TR" altLang="tr-TR" b="1" dirty="0">
                <a:solidFill>
                  <a:prstClr val="black"/>
                </a:solidFill>
              </a:rPr>
              <a:t> götüren program türüdür.</a:t>
            </a:r>
          </a:p>
          <a:p>
            <a:pPr marL="0" lvl="0" indent="0" algn="ctr" defTabSz="457200">
              <a:lnSpc>
                <a:spcPct val="100000"/>
              </a:lnSpc>
              <a:buClr>
                <a:srgbClr val="A53010"/>
              </a:buClr>
              <a:buNone/>
            </a:pPr>
            <a:r>
              <a:rPr lang="tr-TR" altLang="tr-TR" b="1" dirty="0">
                <a:solidFill>
                  <a:prstClr val="black"/>
                </a:solidFill>
              </a:rPr>
              <a:t>Çırak öğrenciler haftada;</a:t>
            </a:r>
          </a:p>
          <a:p>
            <a:pPr marL="0" lvl="0" indent="0" algn="ctr" defTabSz="457200">
              <a:lnSpc>
                <a:spcPct val="100000"/>
              </a:lnSpc>
              <a:buClr>
                <a:srgbClr val="A53010"/>
              </a:buClr>
              <a:buNone/>
            </a:pPr>
            <a:r>
              <a:rPr lang="tr-TR" altLang="tr-TR" b="1" dirty="0">
                <a:solidFill>
                  <a:srgbClr val="FF0000"/>
                </a:solidFill>
              </a:rPr>
              <a:t>1 gün</a:t>
            </a:r>
          </a:p>
          <a:p>
            <a:pPr marL="0" lvl="0" indent="0" algn="ctr" defTabSz="457200">
              <a:lnSpc>
                <a:spcPct val="100000"/>
              </a:lnSpc>
              <a:buClr>
                <a:srgbClr val="A53010"/>
              </a:buClr>
              <a:buNone/>
            </a:pPr>
            <a:r>
              <a:rPr lang="tr-TR" altLang="tr-TR" b="1" dirty="0">
                <a:solidFill>
                  <a:srgbClr val="FF0000"/>
                </a:solidFill>
              </a:rPr>
              <a:t>okulda teorik eğitim,</a:t>
            </a:r>
          </a:p>
          <a:p>
            <a:pPr marL="0" lvl="0" indent="0" algn="ctr" defTabSz="457200">
              <a:lnSpc>
                <a:spcPct val="100000"/>
              </a:lnSpc>
              <a:buClr>
                <a:srgbClr val="A53010"/>
              </a:buClr>
              <a:buNone/>
            </a:pPr>
            <a:r>
              <a:rPr lang="tr-TR" altLang="tr-TR" b="1" dirty="0">
                <a:solidFill>
                  <a:srgbClr val="0070C0"/>
                </a:solidFill>
              </a:rPr>
              <a:t>4 veya 5 gün</a:t>
            </a:r>
          </a:p>
          <a:p>
            <a:pPr marL="0" lvl="0" indent="0" algn="ctr" defTabSz="457200">
              <a:lnSpc>
                <a:spcPct val="100000"/>
              </a:lnSpc>
              <a:buClr>
                <a:srgbClr val="A53010"/>
              </a:buClr>
              <a:buNone/>
            </a:pPr>
            <a:r>
              <a:rPr lang="tr-TR" altLang="tr-TR" b="1" dirty="0">
                <a:solidFill>
                  <a:srgbClr val="0070C0"/>
                </a:solidFill>
              </a:rPr>
              <a:t>işletmelerde pratik eğitim alırlar.</a:t>
            </a:r>
            <a:endParaRPr lang="tr-TR" b="1" dirty="0">
              <a:solidFill>
                <a:srgbClr val="0070C0"/>
              </a:solidFill>
            </a:endParaRPr>
          </a:p>
        </p:txBody>
      </p:sp>
    </p:spTree>
    <p:extLst>
      <p:ext uri="{BB962C8B-B14F-4D97-AF65-F5344CB8AC3E}">
        <p14:creationId xmlns:p14="http://schemas.microsoft.com/office/powerpoint/2010/main" val="93435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16375" y="48254"/>
            <a:ext cx="11155052" cy="6809746"/>
            <a:chOff x="1127242" y="-210804"/>
            <a:chExt cx="11155052" cy="6809746"/>
          </a:xfrm>
        </p:grpSpPr>
        <p:sp>
          <p:nvSpPr>
            <p:cNvPr id="6" name="Serbest Form 5"/>
            <p:cNvSpPr/>
            <p:nvPr/>
          </p:nvSpPr>
          <p:spPr>
            <a:xfrm>
              <a:off x="5019530" y="4774623"/>
              <a:ext cx="6490032" cy="1824319"/>
            </a:xfrm>
            <a:custGeom>
              <a:avLst/>
              <a:gdLst>
                <a:gd name="connsiteX0" fmla="*/ 214504 w 1286998"/>
                <a:gd name="connsiteY0" fmla="*/ 0 h 6277162"/>
                <a:gd name="connsiteX1" fmla="*/ 1072494 w 1286998"/>
                <a:gd name="connsiteY1" fmla="*/ 0 h 6277162"/>
                <a:gd name="connsiteX2" fmla="*/ 1286998 w 1286998"/>
                <a:gd name="connsiteY2" fmla="*/ 214504 h 6277162"/>
                <a:gd name="connsiteX3" fmla="*/ 1286998 w 1286998"/>
                <a:gd name="connsiteY3" fmla="*/ 6277162 h 6277162"/>
                <a:gd name="connsiteX4" fmla="*/ 1286998 w 1286998"/>
                <a:gd name="connsiteY4" fmla="*/ 6277162 h 6277162"/>
                <a:gd name="connsiteX5" fmla="*/ 0 w 1286998"/>
                <a:gd name="connsiteY5" fmla="*/ 6277162 h 6277162"/>
                <a:gd name="connsiteX6" fmla="*/ 0 w 1286998"/>
                <a:gd name="connsiteY6" fmla="*/ 6277162 h 6277162"/>
                <a:gd name="connsiteX7" fmla="*/ 0 w 1286998"/>
                <a:gd name="connsiteY7" fmla="*/ 214504 h 6277162"/>
                <a:gd name="connsiteX8" fmla="*/ 214504 w 1286998"/>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998" h="6277162">
                  <a:moveTo>
                    <a:pt x="1286998" y="1046216"/>
                  </a:moveTo>
                  <a:lnTo>
                    <a:pt x="1286998" y="5230946"/>
                  </a:lnTo>
                  <a:cubicBezTo>
                    <a:pt x="1286998" y="5808752"/>
                    <a:pt x="1267308" y="6277160"/>
                    <a:pt x="1243019" y="6277160"/>
                  </a:cubicBezTo>
                  <a:lnTo>
                    <a:pt x="0" y="6277160"/>
                  </a:lnTo>
                  <a:lnTo>
                    <a:pt x="0" y="6277160"/>
                  </a:lnTo>
                  <a:lnTo>
                    <a:pt x="0" y="2"/>
                  </a:lnTo>
                  <a:lnTo>
                    <a:pt x="0" y="2"/>
                  </a:lnTo>
                  <a:lnTo>
                    <a:pt x="1243019" y="2"/>
                  </a:lnTo>
                  <a:cubicBezTo>
                    <a:pt x="1267308" y="2"/>
                    <a:pt x="1286998" y="468410"/>
                    <a:pt x="1286998" y="1046216"/>
                  </a:cubicBezTo>
                  <a:close/>
                </a:path>
              </a:pathLst>
            </a:custGeom>
            <a:scene3d>
              <a:camera prst="orthographicFront"/>
              <a:lightRig rig="threePt" dir="t">
                <a:rot lat="0" lon="0" rev="7500000"/>
              </a:lightRig>
            </a:scene3d>
            <a:sp3d extrusionH="190500" prstMaterial="dkEdge">
              <a:bevelT w="120650" h="38100" prst="convex"/>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6651" rIns="310476" bIns="186652" numCol="1" spcCol="1270" anchor="ctr" anchorCtr="0">
              <a:noAutofit/>
            </a:bodyPr>
            <a:lstStyle/>
            <a:p>
              <a:pPr marL="0" lvl="1" algn="ctr" defTabSz="1244600">
                <a:lnSpc>
                  <a:spcPct val="90000"/>
                </a:lnSpc>
                <a:spcBef>
                  <a:spcPct val="0"/>
                </a:spcBef>
                <a:spcAft>
                  <a:spcPct val="15000"/>
                </a:spcAft>
              </a:pPr>
              <a:r>
                <a:rPr lang="tr-TR" sz="2800" kern="1200" dirty="0"/>
                <a:t>12. Sınıf sonunda yapılan Beceri Sınavında başarılı olanlara</a:t>
              </a:r>
            </a:p>
            <a:p>
              <a:pPr marL="0" lvl="1" algn="ctr" defTabSz="1244600">
                <a:lnSpc>
                  <a:spcPct val="90000"/>
                </a:lnSpc>
                <a:spcBef>
                  <a:spcPct val="0"/>
                </a:spcBef>
                <a:spcAft>
                  <a:spcPct val="15000"/>
                </a:spcAft>
              </a:pPr>
              <a:r>
                <a:rPr lang="tr-TR" sz="2800" b="1" kern="1200" dirty="0"/>
                <a:t>USTALIK BELGESİ ve </a:t>
              </a:r>
              <a:r>
                <a:rPr lang="tr-TR" sz="2800" b="1" dirty="0">
                  <a:solidFill>
                    <a:srgbClr val="FF0000"/>
                  </a:solidFill>
                </a:rPr>
                <a:t>MESLEK LİSESİ </a:t>
              </a:r>
              <a:r>
                <a:rPr lang="tr-TR" sz="2800" b="1" kern="1200" dirty="0">
                  <a:solidFill>
                    <a:srgbClr val="FF0000"/>
                  </a:solidFill>
                </a:rPr>
                <a:t>DİPLOMASI</a:t>
              </a:r>
            </a:p>
          </p:txBody>
        </p:sp>
        <p:sp>
          <p:nvSpPr>
            <p:cNvPr id="7" name="Serbest Form 6"/>
            <p:cNvSpPr/>
            <p:nvPr/>
          </p:nvSpPr>
          <p:spPr>
            <a:xfrm>
              <a:off x="1442358" y="5254471"/>
              <a:ext cx="2880016" cy="1286206"/>
            </a:xfrm>
            <a:custGeom>
              <a:avLst/>
              <a:gdLst>
                <a:gd name="connsiteX0" fmla="*/ 0 w 2880016"/>
                <a:gd name="connsiteY0" fmla="*/ 214372 h 1286206"/>
                <a:gd name="connsiteX1" fmla="*/ 214372 w 2880016"/>
                <a:gd name="connsiteY1" fmla="*/ 0 h 1286206"/>
                <a:gd name="connsiteX2" fmla="*/ 2665644 w 2880016"/>
                <a:gd name="connsiteY2" fmla="*/ 0 h 1286206"/>
                <a:gd name="connsiteX3" fmla="*/ 2880016 w 2880016"/>
                <a:gd name="connsiteY3" fmla="*/ 214372 h 1286206"/>
                <a:gd name="connsiteX4" fmla="*/ 2880016 w 2880016"/>
                <a:gd name="connsiteY4" fmla="*/ 1071834 h 1286206"/>
                <a:gd name="connsiteX5" fmla="*/ 2665644 w 2880016"/>
                <a:gd name="connsiteY5" fmla="*/ 1286206 h 1286206"/>
                <a:gd name="connsiteX6" fmla="*/ 214372 w 2880016"/>
                <a:gd name="connsiteY6" fmla="*/ 1286206 h 1286206"/>
                <a:gd name="connsiteX7" fmla="*/ 0 w 2880016"/>
                <a:gd name="connsiteY7" fmla="*/ 1071834 h 1286206"/>
                <a:gd name="connsiteX8" fmla="*/ 0 w 2880016"/>
                <a:gd name="connsiteY8" fmla="*/ 214372 h 128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86206">
                  <a:moveTo>
                    <a:pt x="0" y="214372"/>
                  </a:moveTo>
                  <a:cubicBezTo>
                    <a:pt x="0" y="95978"/>
                    <a:pt x="95978" y="0"/>
                    <a:pt x="214372" y="0"/>
                  </a:cubicBezTo>
                  <a:lnTo>
                    <a:pt x="2665644" y="0"/>
                  </a:lnTo>
                  <a:cubicBezTo>
                    <a:pt x="2784038" y="0"/>
                    <a:pt x="2880016" y="95978"/>
                    <a:pt x="2880016" y="214372"/>
                  </a:cubicBezTo>
                  <a:lnTo>
                    <a:pt x="2880016" y="1071834"/>
                  </a:lnTo>
                  <a:cubicBezTo>
                    <a:pt x="2880016" y="1190228"/>
                    <a:pt x="2784038" y="1286206"/>
                    <a:pt x="2665644" y="1286206"/>
                  </a:cubicBezTo>
                  <a:lnTo>
                    <a:pt x="214372" y="1286206"/>
                  </a:lnTo>
                  <a:cubicBezTo>
                    <a:pt x="95978" y="1286206"/>
                    <a:pt x="0" y="1190228"/>
                    <a:pt x="0" y="1071834"/>
                  </a:cubicBezTo>
                  <a:lnTo>
                    <a:pt x="0" y="214372"/>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6147" tIns="169467" rIns="276147" bIns="169467" numCol="1" spcCol="1270" anchor="ctr" anchorCtr="0">
              <a:noAutofit/>
            </a:bodyPr>
            <a:lstStyle/>
            <a:p>
              <a:pPr lvl="0" algn="ctr" defTabSz="2489200">
                <a:lnSpc>
                  <a:spcPct val="90000"/>
                </a:lnSpc>
                <a:spcBef>
                  <a:spcPct val="0"/>
                </a:spcBef>
                <a:spcAft>
                  <a:spcPct val="35000"/>
                </a:spcAft>
              </a:pPr>
              <a:r>
                <a:rPr lang="tr-TR" sz="5600" kern="1200" dirty="0">
                  <a:solidFill>
                    <a:schemeClr val="tx1"/>
                  </a:solidFill>
                </a:rPr>
                <a:t>12. Sınıf</a:t>
              </a:r>
            </a:p>
          </p:txBody>
        </p:sp>
        <p:sp>
          <p:nvSpPr>
            <p:cNvPr id="9" name="Serbest Form 8"/>
            <p:cNvSpPr/>
            <p:nvPr/>
          </p:nvSpPr>
          <p:spPr>
            <a:xfrm>
              <a:off x="5019530" y="3142978"/>
              <a:ext cx="6289827" cy="1550633"/>
            </a:xfrm>
            <a:custGeom>
              <a:avLst/>
              <a:gdLst>
                <a:gd name="connsiteX0" fmla="*/ 207790 w 1246716"/>
                <a:gd name="connsiteY0" fmla="*/ 0 h 6277162"/>
                <a:gd name="connsiteX1" fmla="*/ 1038926 w 1246716"/>
                <a:gd name="connsiteY1" fmla="*/ 0 h 6277162"/>
                <a:gd name="connsiteX2" fmla="*/ 1246716 w 1246716"/>
                <a:gd name="connsiteY2" fmla="*/ 207790 h 6277162"/>
                <a:gd name="connsiteX3" fmla="*/ 1246716 w 1246716"/>
                <a:gd name="connsiteY3" fmla="*/ 6277162 h 6277162"/>
                <a:gd name="connsiteX4" fmla="*/ 1246716 w 1246716"/>
                <a:gd name="connsiteY4" fmla="*/ 6277162 h 6277162"/>
                <a:gd name="connsiteX5" fmla="*/ 0 w 1246716"/>
                <a:gd name="connsiteY5" fmla="*/ 6277162 h 6277162"/>
                <a:gd name="connsiteX6" fmla="*/ 0 w 1246716"/>
                <a:gd name="connsiteY6" fmla="*/ 6277162 h 6277162"/>
                <a:gd name="connsiteX7" fmla="*/ 0 w 1246716"/>
                <a:gd name="connsiteY7" fmla="*/ 207790 h 6277162"/>
                <a:gd name="connsiteX8" fmla="*/ 207790 w 1246716"/>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716" h="6277162">
                  <a:moveTo>
                    <a:pt x="1246716" y="1046215"/>
                  </a:moveTo>
                  <a:lnTo>
                    <a:pt x="1246716" y="5230947"/>
                  </a:lnTo>
                  <a:cubicBezTo>
                    <a:pt x="1246716" y="5808753"/>
                    <a:pt x="1228239" y="6277159"/>
                    <a:pt x="1205447" y="6277159"/>
                  </a:cubicBezTo>
                  <a:lnTo>
                    <a:pt x="0" y="6277159"/>
                  </a:lnTo>
                  <a:lnTo>
                    <a:pt x="0" y="6277159"/>
                  </a:lnTo>
                  <a:lnTo>
                    <a:pt x="0" y="3"/>
                  </a:lnTo>
                  <a:lnTo>
                    <a:pt x="0" y="3"/>
                  </a:lnTo>
                  <a:lnTo>
                    <a:pt x="1205447" y="3"/>
                  </a:lnTo>
                  <a:cubicBezTo>
                    <a:pt x="1228239" y="3"/>
                    <a:pt x="1246716" y="468409"/>
                    <a:pt x="1246716" y="1046215"/>
                  </a:cubicBezTo>
                  <a:close/>
                </a:path>
              </a:pathLst>
            </a:custGeom>
            <a:scene3d>
              <a:camera prst="orthographicFront"/>
              <a:lightRig rig="threePt" dir="t">
                <a:rot lat="0" lon="0" rev="7500000"/>
              </a:lightRig>
            </a:scene3d>
            <a:sp3d extrusionH="190500" prstMaterial="dkEdge">
              <a:bevelT w="120650" h="38100" prst="convex"/>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4685" rIns="308510" bIns="184685" numCol="1" spcCol="1270" anchor="ctr" anchorCtr="0">
              <a:noAutofit/>
            </a:bodyPr>
            <a:lstStyle/>
            <a:p>
              <a:pPr marL="0" lvl="1" algn="ctr" defTabSz="1244600">
                <a:lnSpc>
                  <a:spcPct val="90000"/>
                </a:lnSpc>
                <a:spcBef>
                  <a:spcPct val="0"/>
                </a:spcBef>
                <a:spcAft>
                  <a:spcPct val="15000"/>
                </a:spcAft>
              </a:pPr>
              <a:r>
                <a:rPr lang="tr-TR" sz="2800" kern="1200" dirty="0"/>
                <a:t>11. Sınıf sonunda yapılan Beceri Sınavında başarılı olanlara</a:t>
              </a:r>
            </a:p>
            <a:p>
              <a:pPr marL="0" lvl="1" algn="ctr" defTabSz="1244600">
                <a:lnSpc>
                  <a:spcPct val="90000"/>
                </a:lnSpc>
                <a:spcBef>
                  <a:spcPct val="0"/>
                </a:spcBef>
                <a:spcAft>
                  <a:spcPct val="15000"/>
                </a:spcAft>
              </a:pPr>
              <a:r>
                <a:rPr lang="tr-TR" sz="2800" b="1" kern="1200" dirty="0"/>
                <a:t>KALFALIK BELGESİ</a:t>
              </a:r>
            </a:p>
          </p:txBody>
        </p:sp>
        <p:sp>
          <p:nvSpPr>
            <p:cNvPr id="11" name="Serbest Form 10"/>
            <p:cNvSpPr/>
            <p:nvPr/>
          </p:nvSpPr>
          <p:spPr>
            <a:xfrm>
              <a:off x="1442358" y="3974919"/>
              <a:ext cx="2880016" cy="1279552"/>
            </a:xfrm>
            <a:custGeom>
              <a:avLst/>
              <a:gdLst>
                <a:gd name="connsiteX0" fmla="*/ 0 w 2880016"/>
                <a:gd name="connsiteY0" fmla="*/ 213263 h 1279552"/>
                <a:gd name="connsiteX1" fmla="*/ 213263 w 2880016"/>
                <a:gd name="connsiteY1" fmla="*/ 0 h 1279552"/>
                <a:gd name="connsiteX2" fmla="*/ 2666753 w 2880016"/>
                <a:gd name="connsiteY2" fmla="*/ 0 h 1279552"/>
                <a:gd name="connsiteX3" fmla="*/ 2880016 w 2880016"/>
                <a:gd name="connsiteY3" fmla="*/ 213263 h 1279552"/>
                <a:gd name="connsiteX4" fmla="*/ 2880016 w 2880016"/>
                <a:gd name="connsiteY4" fmla="*/ 1066289 h 1279552"/>
                <a:gd name="connsiteX5" fmla="*/ 2666753 w 2880016"/>
                <a:gd name="connsiteY5" fmla="*/ 1279552 h 1279552"/>
                <a:gd name="connsiteX6" fmla="*/ 213263 w 2880016"/>
                <a:gd name="connsiteY6" fmla="*/ 1279552 h 1279552"/>
                <a:gd name="connsiteX7" fmla="*/ 0 w 2880016"/>
                <a:gd name="connsiteY7" fmla="*/ 1066289 h 1279552"/>
                <a:gd name="connsiteX8" fmla="*/ 0 w 2880016"/>
                <a:gd name="connsiteY8" fmla="*/ 213263 h 12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79552">
                  <a:moveTo>
                    <a:pt x="0" y="213263"/>
                  </a:moveTo>
                  <a:cubicBezTo>
                    <a:pt x="0" y="95481"/>
                    <a:pt x="95481" y="0"/>
                    <a:pt x="213263" y="0"/>
                  </a:cubicBezTo>
                  <a:lnTo>
                    <a:pt x="2666753" y="0"/>
                  </a:lnTo>
                  <a:cubicBezTo>
                    <a:pt x="2784535" y="0"/>
                    <a:pt x="2880016" y="95481"/>
                    <a:pt x="2880016" y="213263"/>
                  </a:cubicBezTo>
                  <a:lnTo>
                    <a:pt x="2880016" y="1066289"/>
                  </a:lnTo>
                  <a:cubicBezTo>
                    <a:pt x="2880016" y="1184071"/>
                    <a:pt x="2784535" y="1279552"/>
                    <a:pt x="2666753" y="1279552"/>
                  </a:cubicBezTo>
                  <a:lnTo>
                    <a:pt x="213263" y="1279552"/>
                  </a:lnTo>
                  <a:cubicBezTo>
                    <a:pt x="95481" y="1279552"/>
                    <a:pt x="0" y="1184071"/>
                    <a:pt x="0" y="1066289"/>
                  </a:cubicBezTo>
                  <a:lnTo>
                    <a:pt x="0" y="213263"/>
                  </a:lnTo>
                  <a:close/>
                </a:path>
              </a:pathLst>
            </a:custGeom>
            <a:solidFill>
              <a:schemeClr val="accent4">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5823" tIns="169143" rIns="275823" bIns="169143" numCol="1" spcCol="1270" anchor="ctr" anchorCtr="0">
              <a:noAutofit/>
            </a:bodyPr>
            <a:lstStyle/>
            <a:p>
              <a:pPr lvl="0" algn="ctr" defTabSz="2489200">
                <a:lnSpc>
                  <a:spcPct val="90000"/>
                </a:lnSpc>
                <a:spcBef>
                  <a:spcPct val="0"/>
                </a:spcBef>
                <a:spcAft>
                  <a:spcPct val="35000"/>
                </a:spcAft>
              </a:pPr>
              <a:r>
                <a:rPr lang="tr-TR" sz="5600" kern="1200" dirty="0">
                  <a:solidFill>
                    <a:schemeClr val="tx1"/>
                  </a:solidFill>
                </a:rPr>
                <a:t>11. Sınıf</a:t>
              </a:r>
            </a:p>
          </p:txBody>
        </p:sp>
        <p:sp>
          <p:nvSpPr>
            <p:cNvPr id="12" name="Serbest Form 11"/>
            <p:cNvSpPr/>
            <p:nvPr/>
          </p:nvSpPr>
          <p:spPr>
            <a:xfrm>
              <a:off x="1442358" y="2667455"/>
              <a:ext cx="2880016" cy="1259994"/>
            </a:xfrm>
            <a:custGeom>
              <a:avLst/>
              <a:gdLst>
                <a:gd name="connsiteX0" fmla="*/ 0 w 2880016"/>
                <a:gd name="connsiteY0" fmla="*/ 210003 h 1259994"/>
                <a:gd name="connsiteX1" fmla="*/ 210003 w 2880016"/>
                <a:gd name="connsiteY1" fmla="*/ 0 h 1259994"/>
                <a:gd name="connsiteX2" fmla="*/ 2670013 w 2880016"/>
                <a:gd name="connsiteY2" fmla="*/ 0 h 1259994"/>
                <a:gd name="connsiteX3" fmla="*/ 2880016 w 2880016"/>
                <a:gd name="connsiteY3" fmla="*/ 210003 h 1259994"/>
                <a:gd name="connsiteX4" fmla="*/ 2880016 w 2880016"/>
                <a:gd name="connsiteY4" fmla="*/ 1049991 h 1259994"/>
                <a:gd name="connsiteX5" fmla="*/ 2670013 w 2880016"/>
                <a:gd name="connsiteY5" fmla="*/ 1259994 h 1259994"/>
                <a:gd name="connsiteX6" fmla="*/ 210003 w 2880016"/>
                <a:gd name="connsiteY6" fmla="*/ 1259994 h 1259994"/>
                <a:gd name="connsiteX7" fmla="*/ 0 w 2880016"/>
                <a:gd name="connsiteY7" fmla="*/ 1049991 h 1259994"/>
                <a:gd name="connsiteX8" fmla="*/ 0 w 2880016"/>
                <a:gd name="connsiteY8" fmla="*/ 210003 h 125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59994">
                  <a:moveTo>
                    <a:pt x="0" y="210003"/>
                  </a:moveTo>
                  <a:cubicBezTo>
                    <a:pt x="0" y="94022"/>
                    <a:pt x="94022" y="0"/>
                    <a:pt x="210003" y="0"/>
                  </a:cubicBezTo>
                  <a:lnTo>
                    <a:pt x="2670013" y="0"/>
                  </a:lnTo>
                  <a:cubicBezTo>
                    <a:pt x="2785994" y="0"/>
                    <a:pt x="2880016" y="94022"/>
                    <a:pt x="2880016" y="210003"/>
                  </a:cubicBezTo>
                  <a:lnTo>
                    <a:pt x="2880016" y="1049991"/>
                  </a:lnTo>
                  <a:cubicBezTo>
                    <a:pt x="2880016" y="1165972"/>
                    <a:pt x="2785994" y="1259994"/>
                    <a:pt x="2670013" y="1259994"/>
                  </a:cubicBezTo>
                  <a:lnTo>
                    <a:pt x="210003" y="1259994"/>
                  </a:lnTo>
                  <a:cubicBezTo>
                    <a:pt x="94022" y="1259994"/>
                    <a:pt x="0" y="1165972"/>
                    <a:pt x="0" y="1049991"/>
                  </a:cubicBezTo>
                  <a:lnTo>
                    <a:pt x="0" y="210003"/>
                  </a:lnTo>
                  <a:close/>
                </a:path>
              </a:pathLst>
            </a:custGeom>
            <a:solidFill>
              <a:schemeClr val="bg2">
                <a:lumMod val="90000"/>
              </a:schemeClr>
            </a:solidFill>
            <a:ln>
              <a:solidFill>
                <a:schemeClr val="bg2">
                  <a:lumMod val="9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868" tIns="168188" rIns="274868" bIns="168188" numCol="1" spcCol="1270" anchor="ctr" anchorCtr="0">
              <a:noAutofit/>
            </a:bodyPr>
            <a:lstStyle/>
            <a:p>
              <a:pPr lvl="0" algn="ctr" defTabSz="2489200">
                <a:lnSpc>
                  <a:spcPct val="90000"/>
                </a:lnSpc>
                <a:spcBef>
                  <a:spcPct val="0"/>
                </a:spcBef>
                <a:spcAft>
                  <a:spcPct val="35000"/>
                </a:spcAft>
              </a:pPr>
              <a:r>
                <a:rPr lang="tr-TR" sz="5600" kern="1200" dirty="0">
                  <a:solidFill>
                    <a:schemeClr val="tx1"/>
                  </a:solidFill>
                </a:rPr>
                <a:t>10. Sınıf</a:t>
              </a:r>
            </a:p>
          </p:txBody>
        </p:sp>
        <p:sp>
          <p:nvSpPr>
            <p:cNvPr id="13" name="Serbest Form 12"/>
            <p:cNvSpPr/>
            <p:nvPr/>
          </p:nvSpPr>
          <p:spPr>
            <a:xfrm>
              <a:off x="1442358" y="1310716"/>
              <a:ext cx="2880016" cy="1356739"/>
            </a:xfrm>
            <a:custGeom>
              <a:avLst/>
              <a:gdLst>
                <a:gd name="connsiteX0" fmla="*/ 0 w 2880016"/>
                <a:gd name="connsiteY0" fmla="*/ 226128 h 1356739"/>
                <a:gd name="connsiteX1" fmla="*/ 226128 w 2880016"/>
                <a:gd name="connsiteY1" fmla="*/ 0 h 1356739"/>
                <a:gd name="connsiteX2" fmla="*/ 2653888 w 2880016"/>
                <a:gd name="connsiteY2" fmla="*/ 0 h 1356739"/>
                <a:gd name="connsiteX3" fmla="*/ 2880016 w 2880016"/>
                <a:gd name="connsiteY3" fmla="*/ 226128 h 1356739"/>
                <a:gd name="connsiteX4" fmla="*/ 2880016 w 2880016"/>
                <a:gd name="connsiteY4" fmla="*/ 1130611 h 1356739"/>
                <a:gd name="connsiteX5" fmla="*/ 2653888 w 2880016"/>
                <a:gd name="connsiteY5" fmla="*/ 1356739 h 1356739"/>
                <a:gd name="connsiteX6" fmla="*/ 226128 w 2880016"/>
                <a:gd name="connsiteY6" fmla="*/ 1356739 h 1356739"/>
                <a:gd name="connsiteX7" fmla="*/ 0 w 2880016"/>
                <a:gd name="connsiteY7" fmla="*/ 1130611 h 1356739"/>
                <a:gd name="connsiteX8" fmla="*/ 0 w 2880016"/>
                <a:gd name="connsiteY8" fmla="*/ 226128 h 135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356739">
                  <a:moveTo>
                    <a:pt x="0" y="226128"/>
                  </a:moveTo>
                  <a:cubicBezTo>
                    <a:pt x="0" y="101241"/>
                    <a:pt x="101241" y="0"/>
                    <a:pt x="226128" y="0"/>
                  </a:cubicBezTo>
                  <a:lnTo>
                    <a:pt x="2653888" y="0"/>
                  </a:lnTo>
                  <a:cubicBezTo>
                    <a:pt x="2778775" y="0"/>
                    <a:pt x="2880016" y="101241"/>
                    <a:pt x="2880016" y="226128"/>
                  </a:cubicBezTo>
                  <a:lnTo>
                    <a:pt x="2880016" y="1130611"/>
                  </a:lnTo>
                  <a:cubicBezTo>
                    <a:pt x="2880016" y="1255498"/>
                    <a:pt x="2778775" y="1356739"/>
                    <a:pt x="2653888" y="1356739"/>
                  </a:cubicBezTo>
                  <a:lnTo>
                    <a:pt x="226128" y="1356739"/>
                  </a:lnTo>
                  <a:cubicBezTo>
                    <a:pt x="101241" y="1356739"/>
                    <a:pt x="0" y="1255498"/>
                    <a:pt x="0" y="1130611"/>
                  </a:cubicBezTo>
                  <a:lnTo>
                    <a:pt x="0" y="226128"/>
                  </a:lnTo>
                  <a:close/>
                </a:path>
              </a:pathLst>
            </a:custGeom>
            <a:solidFill>
              <a:schemeClr val="bg2">
                <a:lumMod val="9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9591" tIns="172911" rIns="279591" bIns="172911" numCol="1" spcCol="1270" anchor="ctr" anchorCtr="0">
              <a:noAutofit/>
            </a:bodyPr>
            <a:lstStyle/>
            <a:p>
              <a:pPr lvl="0" algn="ctr" defTabSz="2489200">
                <a:lnSpc>
                  <a:spcPct val="90000"/>
                </a:lnSpc>
                <a:spcBef>
                  <a:spcPct val="0"/>
                </a:spcBef>
                <a:spcAft>
                  <a:spcPct val="35000"/>
                </a:spcAft>
              </a:pPr>
              <a:r>
                <a:rPr lang="tr-TR" sz="5600" kern="1200" dirty="0">
                  <a:solidFill>
                    <a:schemeClr val="tx1"/>
                  </a:solidFill>
                </a:rPr>
                <a:t>9. Sınıf</a:t>
              </a:r>
            </a:p>
          </p:txBody>
        </p:sp>
        <p:grpSp>
          <p:nvGrpSpPr>
            <p:cNvPr id="8" name="Grup 7"/>
            <p:cNvGrpSpPr/>
            <p:nvPr/>
          </p:nvGrpSpPr>
          <p:grpSpPr>
            <a:xfrm>
              <a:off x="5552721" y="992350"/>
              <a:ext cx="4970252" cy="2177592"/>
              <a:chOff x="6821312" y="3680111"/>
              <a:chExt cx="4468306" cy="2177592"/>
            </a:xfrm>
          </p:grpSpPr>
          <p:sp>
            <p:nvSpPr>
              <p:cNvPr id="4" name="Oval 3"/>
              <p:cNvSpPr/>
              <p:nvPr/>
            </p:nvSpPr>
            <p:spPr>
              <a:xfrm>
                <a:off x="6821312" y="3680111"/>
                <a:ext cx="4468306" cy="2177592"/>
              </a:xfrm>
              <a:prstGeom prst="ellipse">
                <a:avLst/>
              </a:prstGeom>
              <a:scene3d>
                <a:camera prst="orthographicFront"/>
                <a:lightRig rig="threePt" dir="t"/>
              </a:scene3d>
              <a:sp3d>
                <a:bevelT prst="convex"/>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Metin kutusu 2"/>
              <p:cNvSpPr txBox="1"/>
              <p:nvPr/>
            </p:nvSpPr>
            <p:spPr>
              <a:xfrm>
                <a:off x="7576146" y="4132952"/>
                <a:ext cx="3186259" cy="1200329"/>
              </a:xfrm>
              <a:prstGeom prst="rect">
                <a:avLst/>
              </a:prstGeom>
              <a:noFill/>
            </p:spPr>
            <p:txBody>
              <a:bodyPr wrap="square" rtlCol="0">
                <a:spAutoFit/>
              </a:bodyPr>
              <a:lstStyle/>
              <a:p>
                <a:pPr algn="ctr"/>
                <a:r>
                  <a:rPr lang="tr-TR" sz="3600" b="1" dirty="0">
                    <a:solidFill>
                      <a:srgbClr val="002060"/>
                    </a:solidFill>
                    <a:effectLst>
                      <a:outerShdw blurRad="38100" dist="38100" dir="2700000" algn="tl">
                        <a:srgbClr val="000000">
                          <a:alpha val="43137"/>
                        </a:srgbClr>
                      </a:outerShdw>
                    </a:effectLst>
                  </a:rPr>
                  <a:t>EĞİTİM SÜRESİ</a:t>
                </a:r>
              </a:p>
              <a:p>
                <a:pPr algn="ctr"/>
                <a:r>
                  <a:rPr lang="tr-TR" sz="3600" b="1" dirty="0">
                    <a:solidFill>
                      <a:srgbClr val="002060"/>
                    </a:solidFill>
                    <a:effectLst>
                      <a:outerShdw blurRad="38100" dist="38100" dir="2700000" algn="tl">
                        <a:srgbClr val="000000">
                          <a:alpha val="43137"/>
                        </a:srgbClr>
                      </a:outerShdw>
                    </a:effectLst>
                  </a:rPr>
                  <a:t>4 YILDIR</a:t>
                </a:r>
                <a:endParaRPr lang="tr-TR" sz="3600" b="1" dirty="0">
                  <a:solidFill>
                    <a:srgbClr val="FF0000"/>
                  </a:solidFill>
                  <a:effectLst>
                    <a:outerShdw blurRad="38100" dist="38100" dir="2700000" algn="tl">
                      <a:srgbClr val="000000">
                        <a:alpha val="43137"/>
                      </a:srgbClr>
                    </a:outerShdw>
                  </a:effectLst>
                </a:endParaRPr>
              </a:p>
            </p:txBody>
          </p:sp>
        </p:grpSp>
        <p:sp>
          <p:nvSpPr>
            <p:cNvPr id="10" name="1 Başlık"/>
            <p:cNvSpPr txBox="1">
              <a:spLocks/>
            </p:cNvSpPr>
            <p:nvPr/>
          </p:nvSpPr>
          <p:spPr>
            <a:xfrm>
              <a:off x="1127242" y="-210804"/>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grpSp>
      <p:sp>
        <p:nvSpPr>
          <p:cNvPr id="5" name="Dikdörtgen: Köşeleri Yuvarlatılmış 4">
            <a:extLst>
              <a:ext uri="{FF2B5EF4-FFF2-40B4-BE49-F238E27FC236}">
                <a16:creationId xmlns:a16="http://schemas.microsoft.com/office/drawing/2014/main" id="{CCBF32D2-1B45-458B-BD50-3A2B227204EB}"/>
              </a:ext>
            </a:extLst>
          </p:cNvPr>
          <p:cNvSpPr/>
          <p:nvPr/>
        </p:nvSpPr>
        <p:spPr>
          <a:xfrm>
            <a:off x="10205667" y="4186507"/>
            <a:ext cx="1565760" cy="1286999"/>
          </a:xfrm>
          <a:prstGeom prst="roundRect">
            <a:avLst/>
          </a:prstGeom>
          <a:scene3d>
            <a:camera prst="orthographicFront"/>
            <a:lightRig rig="threePt" dir="t"/>
          </a:scene3d>
          <a:sp3d>
            <a:bevelT prst="convex"/>
          </a:sp3d>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dirty="0">
                <a:ln w="0"/>
                <a:solidFill>
                  <a:schemeClr val="tx1"/>
                </a:solidFill>
                <a:effectLst>
                  <a:outerShdw blurRad="38100" dist="19050" dir="2700000" algn="tl" rotWithShape="0">
                    <a:schemeClr val="dk1">
                      <a:alpha val="40000"/>
                    </a:schemeClr>
                  </a:outerShdw>
                </a:effectLst>
              </a:rPr>
              <a:t>NOT</a:t>
            </a:r>
            <a:r>
              <a:rPr lang="tr-TR" sz="1400" dirty="0">
                <a:ln w="0"/>
                <a:solidFill>
                  <a:schemeClr val="tx1"/>
                </a:solidFill>
                <a:effectLst>
                  <a:outerShdw blurRad="38100" dist="19050" dir="2700000" algn="tl" rotWithShape="0">
                    <a:schemeClr val="dk1">
                      <a:alpha val="40000"/>
                    </a:schemeClr>
                  </a:outerShdw>
                </a:effectLst>
              </a:rPr>
              <a:t>: 11. Ve 12. sınıfta öğrenciler staj dosyası tutmak zorundadır.</a:t>
            </a:r>
          </a:p>
        </p:txBody>
      </p:sp>
    </p:spTree>
    <p:extLst>
      <p:ext uri="{BB962C8B-B14F-4D97-AF65-F5344CB8AC3E}">
        <p14:creationId xmlns:p14="http://schemas.microsoft.com/office/powerpoint/2010/main" val="342826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5" name="İçerik Yer Tutucusu 2"/>
          <p:cNvSpPr>
            <a:spLocks noGrp="1"/>
          </p:cNvSpPr>
          <p:nvPr>
            <p:ph idx="1"/>
          </p:nvPr>
        </p:nvSpPr>
        <p:spPr>
          <a:xfrm>
            <a:off x="640598" y="810491"/>
            <a:ext cx="11283351" cy="5237017"/>
          </a:xfrm>
        </p:spPr>
        <p:txBody>
          <a:bodyPr>
            <a:noAutofit/>
          </a:bodyPr>
          <a:lstStyle/>
          <a:p>
            <a:pPr marL="0" indent="0" algn="ctr" defTabSz="457200">
              <a:lnSpc>
                <a:spcPct val="120000"/>
              </a:lnSpc>
              <a:spcBef>
                <a:spcPts val="1200"/>
              </a:spcBef>
              <a:spcAft>
                <a:spcPts val="1200"/>
              </a:spcAft>
              <a:buClr>
                <a:srgbClr val="A53010"/>
              </a:buClr>
              <a:buNone/>
            </a:pPr>
            <a:r>
              <a:rPr lang="tr-TR" b="1" dirty="0">
                <a:solidFill>
                  <a:srgbClr val="0070C0"/>
                </a:solidFill>
              </a:rPr>
              <a:t>KAYIT ŞARTLARI NELERDİR?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En az ortaokul veya imam-hatip ortaokulunu bitirmiş olmak.</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Sağlık durumu ilgili mesleğin öğrenimine elverişli olmak. Bu durum, gerektiğinde, sağlık/sağlık kurulu raporuyla belgelendirilir.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Kayıt olacağı meslek dalı ile ilgili bir işyeriyle sözleşme imzalamak. Sözleşme imzalanacak işyerinde Usta Öğreticilik belgesine sahip usta olması gerekir.</a:t>
            </a:r>
          </a:p>
        </p:txBody>
      </p:sp>
      <p:sp>
        <p:nvSpPr>
          <p:cNvPr id="8" name="Oval 7"/>
          <p:cNvSpPr/>
          <p:nvPr/>
        </p:nvSpPr>
        <p:spPr>
          <a:xfrm>
            <a:off x="1770359" y="5405897"/>
            <a:ext cx="2497963" cy="1080000"/>
          </a:xfrm>
          <a:prstGeom prst="ellipse">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85000"/>
                    <a:lumOff val="15000"/>
                  </a:schemeClr>
                </a:solidFill>
                <a:latin typeface="Franklin Gothic Heavy" panose="020B0903020102020204" pitchFamily="34" charset="0"/>
              </a:rPr>
              <a:t>YAŞ SINIRI YOKTUR !</a:t>
            </a:r>
          </a:p>
        </p:txBody>
      </p:sp>
      <p:sp>
        <p:nvSpPr>
          <p:cNvPr id="9" name="Metin kutusu 8"/>
          <p:cNvSpPr txBox="1"/>
          <p:nvPr/>
        </p:nvSpPr>
        <p:spPr>
          <a:xfrm>
            <a:off x="6365393" y="5405897"/>
            <a:ext cx="4429125" cy="954107"/>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rtlCol="0">
            <a:spAutoFit/>
          </a:bodyPr>
          <a:lstStyle/>
          <a:p>
            <a:pPr algn="ctr"/>
            <a:r>
              <a:rPr lang="tr-TR" sz="2800" dirty="0">
                <a:solidFill>
                  <a:schemeClr val="accent4">
                    <a:lumMod val="60000"/>
                    <a:lumOff val="40000"/>
                  </a:schemeClr>
                </a:solidFill>
                <a:latin typeface="Franklin Gothic Heavy" panose="020B0903020102020204" pitchFamily="34" charset="0"/>
              </a:rPr>
              <a:t>KAYITLAR</a:t>
            </a:r>
          </a:p>
          <a:p>
            <a:pPr algn="ctr"/>
            <a:r>
              <a:rPr lang="tr-TR" sz="2800" dirty="0">
                <a:solidFill>
                  <a:schemeClr val="accent4">
                    <a:lumMod val="60000"/>
                    <a:lumOff val="40000"/>
                  </a:schemeClr>
                </a:solidFill>
                <a:latin typeface="Franklin Gothic Heavy" panose="020B0903020102020204" pitchFamily="34" charset="0"/>
              </a:rPr>
              <a:t>YIL BOYU DEVAM EDER !</a:t>
            </a:r>
          </a:p>
        </p:txBody>
      </p:sp>
    </p:spTree>
    <p:extLst>
      <p:ext uri="{BB962C8B-B14F-4D97-AF65-F5344CB8AC3E}">
        <p14:creationId xmlns:p14="http://schemas.microsoft.com/office/powerpoint/2010/main" val="232506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356799" y="1246909"/>
            <a:ext cx="11466902" cy="5237017"/>
          </a:xfrm>
        </p:spPr>
        <p:txBody>
          <a:bodyPr>
            <a:noAutofit/>
          </a:bodyPr>
          <a:lstStyle/>
          <a:p>
            <a:pPr marL="0" indent="0" algn="ctr" defTabSz="457200">
              <a:lnSpc>
                <a:spcPct val="120000"/>
              </a:lnSpc>
              <a:spcBef>
                <a:spcPts val="600"/>
              </a:spcBef>
              <a:spcAft>
                <a:spcPts val="600"/>
              </a:spcAft>
              <a:buClr>
                <a:srgbClr val="A53010"/>
              </a:buClr>
              <a:buNone/>
            </a:pPr>
            <a:r>
              <a:rPr lang="tr-TR" altLang="tr-TR" b="1" dirty="0">
                <a:solidFill>
                  <a:srgbClr val="0070C0"/>
                </a:solidFill>
              </a:rPr>
              <a:t>MESLEKİ EĞİTİM MERKEZLERİNDE</a:t>
            </a:r>
          </a:p>
          <a:p>
            <a:pPr marL="0" indent="0" algn="ctr" defTabSz="457200">
              <a:lnSpc>
                <a:spcPct val="120000"/>
              </a:lnSpc>
              <a:spcBef>
                <a:spcPts val="600"/>
              </a:spcBef>
              <a:spcAft>
                <a:spcPts val="600"/>
              </a:spcAft>
              <a:buClr>
                <a:srgbClr val="A53010"/>
              </a:buClr>
              <a:buNone/>
            </a:pPr>
            <a:r>
              <a:rPr lang="tr-TR" altLang="tr-TR" b="1" dirty="0"/>
              <a:t>3308 sayılı Mesleki Eğitim Kanunu Çıraklık Eğitimi Uygulamaları Kapsamında Bulunan,</a:t>
            </a:r>
          </a:p>
          <a:p>
            <a:pPr marL="0" indent="0" algn="ctr" defTabSz="457200">
              <a:lnSpc>
                <a:spcPct val="120000"/>
              </a:lnSpc>
              <a:spcBef>
                <a:spcPts val="600"/>
              </a:spcBef>
              <a:spcAft>
                <a:spcPts val="600"/>
              </a:spcAft>
              <a:buClr>
                <a:srgbClr val="A53010"/>
              </a:buClr>
              <a:buNone/>
            </a:pPr>
            <a:r>
              <a:rPr lang="tr-TR" altLang="tr-TR" sz="3200" b="1" dirty="0">
                <a:solidFill>
                  <a:srgbClr val="FF0000"/>
                </a:solidFill>
              </a:rPr>
              <a:t>34 Alan 184 meslek dalında</a:t>
            </a:r>
          </a:p>
          <a:p>
            <a:pPr marL="0" indent="0" algn="ctr" defTabSz="457200">
              <a:lnSpc>
                <a:spcPct val="120000"/>
              </a:lnSpc>
              <a:spcBef>
                <a:spcPts val="600"/>
              </a:spcBef>
              <a:spcAft>
                <a:spcPts val="600"/>
              </a:spcAft>
              <a:buClr>
                <a:srgbClr val="A53010"/>
              </a:buClr>
              <a:buNone/>
            </a:pPr>
            <a:r>
              <a:rPr lang="tr-TR" altLang="tr-TR" sz="3200" b="1" dirty="0">
                <a:solidFill>
                  <a:srgbClr val="FF0000"/>
                </a:solidFill>
              </a:rPr>
              <a:t>Kalfalık/Ustalık Belgesi ile Diploma</a:t>
            </a:r>
          </a:p>
          <a:p>
            <a:pPr marL="0" indent="0" algn="ctr" defTabSz="457200">
              <a:lnSpc>
                <a:spcPct val="120000"/>
              </a:lnSpc>
              <a:spcBef>
                <a:spcPts val="600"/>
              </a:spcBef>
              <a:spcAft>
                <a:spcPts val="600"/>
              </a:spcAft>
              <a:buClr>
                <a:srgbClr val="A53010"/>
              </a:buClr>
              <a:buNone/>
            </a:pPr>
            <a:r>
              <a:rPr lang="tr-TR" altLang="tr-TR" sz="3200" b="1" dirty="0"/>
              <a:t>verilmekte olup</a:t>
            </a:r>
          </a:p>
          <a:p>
            <a:pPr marL="0" indent="0" algn="ctr" defTabSz="457200">
              <a:lnSpc>
                <a:spcPct val="120000"/>
              </a:lnSpc>
              <a:spcBef>
                <a:spcPts val="600"/>
              </a:spcBef>
              <a:spcAft>
                <a:spcPts val="600"/>
              </a:spcAft>
              <a:buClr>
                <a:srgbClr val="A53010"/>
              </a:buClr>
              <a:buNone/>
            </a:pPr>
            <a:r>
              <a:rPr lang="tr-TR" altLang="tr-TR" sz="3100" b="1" dirty="0">
                <a:solidFill>
                  <a:srgbClr val="FF0000"/>
                </a:solidFill>
              </a:rPr>
              <a:t>Mezuniyet sonrası i</a:t>
            </a:r>
            <a:r>
              <a:rPr lang="tr-TR" sz="3100" b="1" dirty="0">
                <a:solidFill>
                  <a:srgbClr val="FF0000"/>
                </a:solidFill>
              </a:rPr>
              <a:t>stihdam oranı yaklaşık %90’lar seviyesindedir.</a:t>
            </a:r>
            <a:endParaRPr lang="tr-TR" altLang="tr-TR" sz="3100" b="1" dirty="0">
              <a:solidFill>
                <a:srgbClr val="FF0000"/>
              </a:solidFill>
            </a:endParaRP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2" name="Dikdörtgen: Köşeleri Yuvarlatılmış 1">
            <a:extLst>
              <a:ext uri="{FF2B5EF4-FFF2-40B4-BE49-F238E27FC236}">
                <a16:creationId xmlns:a16="http://schemas.microsoft.com/office/drawing/2014/main" id="{D09BB31E-B846-4A9F-98B0-EDBE6E4591E8}"/>
              </a:ext>
            </a:extLst>
          </p:cNvPr>
          <p:cNvSpPr/>
          <p:nvPr/>
        </p:nvSpPr>
        <p:spPr>
          <a:xfrm>
            <a:off x="742950" y="2886075"/>
            <a:ext cx="2152650" cy="17716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İşletme ile sözleşme yapılarak mesleki eğitim süreci başlar..</a:t>
            </a:r>
          </a:p>
        </p:txBody>
      </p:sp>
      <p:sp>
        <p:nvSpPr>
          <p:cNvPr id="6" name="Dikdörtgen 5">
            <a:extLst>
              <a:ext uri="{FF2B5EF4-FFF2-40B4-BE49-F238E27FC236}">
                <a16:creationId xmlns:a16="http://schemas.microsoft.com/office/drawing/2014/main" id="{45A0F195-4E68-4259-B31C-F175E0934C1A}"/>
              </a:ext>
            </a:extLst>
          </p:cNvPr>
          <p:cNvSpPr/>
          <p:nvPr/>
        </p:nvSpPr>
        <p:spPr>
          <a:xfrm>
            <a:off x="9041200" y="2886075"/>
            <a:ext cx="2794001" cy="1838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9-10-11.sınıf </a:t>
            </a:r>
            <a:r>
              <a:rPr lang="tr-TR" u="sng" dirty="0">
                <a:ln w="0"/>
                <a:solidFill>
                  <a:schemeClr val="tx1"/>
                </a:solidFill>
                <a:effectLst>
                  <a:outerShdw blurRad="38100" dist="19050" dir="2700000" algn="tl" rotWithShape="0">
                    <a:schemeClr val="dk1">
                      <a:alpha val="40000"/>
                    </a:schemeClr>
                  </a:outerShdw>
                </a:effectLst>
              </a:rPr>
              <a:t>kalfalık öğrencileri</a:t>
            </a:r>
            <a:r>
              <a:rPr lang="tr-TR" dirty="0">
                <a:ln w="0"/>
                <a:solidFill>
                  <a:schemeClr val="tx1"/>
                </a:solidFill>
                <a:effectLst>
                  <a:outerShdw blurRad="38100" dist="19050" dir="2700000" algn="tl" rotWithShape="0">
                    <a:schemeClr val="dk1">
                      <a:alpha val="40000"/>
                    </a:schemeClr>
                  </a:outerShdw>
                </a:effectLst>
              </a:rPr>
              <a:t> Asgari ücretin NET %30 ’u, 12. sınıf </a:t>
            </a:r>
            <a:r>
              <a:rPr lang="tr-TR" u="sng" dirty="0">
                <a:ln w="0"/>
                <a:solidFill>
                  <a:schemeClr val="tx1"/>
                </a:solidFill>
                <a:effectLst>
                  <a:outerShdw blurRad="38100" dist="19050" dir="2700000" algn="tl" rotWithShape="0">
                    <a:schemeClr val="dk1">
                      <a:alpha val="40000"/>
                    </a:schemeClr>
                  </a:outerShdw>
                </a:effectLst>
              </a:rPr>
              <a:t>ustalık öğrencileri</a:t>
            </a:r>
            <a:r>
              <a:rPr lang="tr-TR" dirty="0">
                <a:ln w="0"/>
                <a:solidFill>
                  <a:schemeClr val="tx1"/>
                </a:solidFill>
                <a:effectLst>
                  <a:outerShdw blurRad="38100" dist="19050" dir="2700000" algn="tl" rotWithShape="0">
                    <a:schemeClr val="dk1">
                      <a:alpha val="40000"/>
                    </a:schemeClr>
                  </a:outerShdw>
                </a:effectLst>
              </a:rPr>
              <a:t> asgari ücretin NET %50 ’si kadar devlet desteği alır</a:t>
            </a:r>
          </a:p>
        </p:txBody>
      </p:sp>
    </p:spTree>
    <p:extLst>
      <p:ext uri="{BB962C8B-B14F-4D97-AF65-F5344CB8AC3E}">
        <p14:creationId xmlns:p14="http://schemas.microsoft.com/office/powerpoint/2010/main" val="85391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249516D-2F56-4357-89E0-4C2F0A02A8A1}"/>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7</a:t>
            </a:fld>
            <a:endParaRPr lang="tr-TR">
              <a:solidFill>
                <a:prstClr val="black">
                  <a:tint val="75000"/>
                </a:prstClr>
              </a:solidFill>
            </a:endParaRPr>
          </a:p>
        </p:txBody>
      </p:sp>
      <p:pic>
        <p:nvPicPr>
          <p:cNvPr id="6" name="Resim 5">
            <a:extLst>
              <a:ext uri="{FF2B5EF4-FFF2-40B4-BE49-F238E27FC236}">
                <a16:creationId xmlns:a16="http://schemas.microsoft.com/office/drawing/2014/main" id="{E83E42F2-192F-4BFE-BD6C-8641A9335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775" y="1197864"/>
            <a:ext cx="7145634" cy="5231640"/>
          </a:xfrm>
          <a:prstGeom prst="rect">
            <a:avLst/>
          </a:prstGeom>
        </p:spPr>
      </p:pic>
      <p:sp>
        <p:nvSpPr>
          <p:cNvPr id="7" name="1 Başlık">
            <a:extLst>
              <a:ext uri="{FF2B5EF4-FFF2-40B4-BE49-F238E27FC236}">
                <a16:creationId xmlns:a16="http://schemas.microsoft.com/office/drawing/2014/main" id="{EE7DA885-0157-461B-AB12-416215F63D9D}"/>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8" name="Dikdörtgen: Köşeleri Yuvarlatılmış 7">
            <a:extLst>
              <a:ext uri="{FF2B5EF4-FFF2-40B4-BE49-F238E27FC236}">
                <a16:creationId xmlns:a16="http://schemas.microsoft.com/office/drawing/2014/main" id="{42551A92-EC50-4605-A9A3-109427FC430F}"/>
              </a:ext>
            </a:extLst>
          </p:cNvPr>
          <p:cNvSpPr/>
          <p:nvPr/>
        </p:nvSpPr>
        <p:spPr>
          <a:xfrm>
            <a:off x="768096" y="1764792"/>
            <a:ext cx="2423160" cy="39959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34 Alan 184 Dalda Eğitim Öğretim yapılmakta olup, </a:t>
            </a:r>
            <a:r>
              <a:rPr lang="tr-TR" b="1" dirty="0">
                <a:ln w="0"/>
                <a:solidFill>
                  <a:srgbClr val="FF0000"/>
                </a:solidFill>
                <a:effectLst>
                  <a:outerShdw blurRad="38100" dist="19050" dir="2700000" algn="tl" rotWithShape="0">
                    <a:schemeClr val="dk1">
                      <a:alpha val="40000"/>
                    </a:schemeClr>
                  </a:outerShdw>
                </a:effectLst>
              </a:rPr>
              <a:t>kalfalık ve ustalık </a:t>
            </a:r>
            <a:r>
              <a:rPr lang="tr-TR" dirty="0">
                <a:ln w="0"/>
                <a:solidFill>
                  <a:schemeClr val="tx1"/>
                </a:solidFill>
                <a:effectLst>
                  <a:outerShdw blurRad="38100" dist="19050" dir="2700000" algn="tl" rotWithShape="0">
                    <a:schemeClr val="dk1">
                      <a:alpha val="40000"/>
                    </a:schemeClr>
                  </a:outerShdw>
                </a:effectLst>
              </a:rPr>
              <a:t>seviyesinde belgelendirme yapılabilmektedir.</a:t>
            </a:r>
          </a:p>
        </p:txBody>
      </p:sp>
    </p:spTree>
    <p:extLst>
      <p:ext uri="{BB962C8B-B14F-4D97-AF65-F5344CB8AC3E}">
        <p14:creationId xmlns:p14="http://schemas.microsoft.com/office/powerpoint/2010/main" val="62848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2F74284A-E7DC-41C0-A96C-944B4F2B9D63}"/>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8</a:t>
            </a:fld>
            <a:endParaRPr lang="tr-TR" dirty="0">
              <a:solidFill>
                <a:prstClr val="black">
                  <a:tint val="75000"/>
                </a:prstClr>
              </a:solidFill>
            </a:endParaRPr>
          </a:p>
        </p:txBody>
      </p:sp>
      <p:sp>
        <p:nvSpPr>
          <p:cNvPr id="5" name="1 Başlık">
            <a:extLst>
              <a:ext uri="{FF2B5EF4-FFF2-40B4-BE49-F238E27FC236}">
                <a16:creationId xmlns:a16="http://schemas.microsoft.com/office/drawing/2014/main" id="{9956E6D2-955F-41DA-AAEF-3E20B172FC9C}"/>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6" name="Dikdörtgen 5">
            <a:extLst>
              <a:ext uri="{FF2B5EF4-FFF2-40B4-BE49-F238E27FC236}">
                <a16:creationId xmlns:a16="http://schemas.microsoft.com/office/drawing/2014/main" id="{B618508B-B46C-4394-9319-133A4AC8F274}"/>
              </a:ext>
            </a:extLst>
          </p:cNvPr>
          <p:cNvSpPr/>
          <p:nvPr/>
        </p:nvSpPr>
        <p:spPr>
          <a:xfrm>
            <a:off x="1749297" y="1012563"/>
            <a:ext cx="8693405" cy="1754326"/>
          </a:xfrm>
          <a:prstGeom prst="rect">
            <a:avLst/>
          </a:prstGeom>
          <a:noFill/>
        </p:spPr>
        <p:txBody>
          <a:bodyPr wrap="none" lIns="91440" tIns="45720" rIns="91440" bIns="45720">
            <a:spAutoFit/>
          </a:bodyPr>
          <a:lstStyle/>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Mesleki Eğitim Merkezlerinin </a:t>
            </a:r>
          </a:p>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işletmeye faydası nedir?</a:t>
            </a:r>
          </a:p>
        </p:txBody>
      </p:sp>
      <p:sp>
        <p:nvSpPr>
          <p:cNvPr id="7" name="Metin kutusu 6">
            <a:extLst>
              <a:ext uri="{FF2B5EF4-FFF2-40B4-BE49-F238E27FC236}">
                <a16:creationId xmlns:a16="http://schemas.microsoft.com/office/drawing/2014/main" id="{30CF6E9D-08C4-4C07-825E-F141825A2742}"/>
              </a:ext>
            </a:extLst>
          </p:cNvPr>
          <p:cNvSpPr txBox="1"/>
          <p:nvPr/>
        </p:nvSpPr>
        <p:spPr>
          <a:xfrm>
            <a:off x="825909" y="2802195"/>
            <a:ext cx="10677833" cy="3416320"/>
          </a:xfrm>
          <a:prstGeom prst="rect">
            <a:avLst/>
          </a:prstGeom>
          <a:noFill/>
        </p:spPr>
        <p:txBody>
          <a:bodyPr wrap="square" rtlCol="0">
            <a:spAutoFit/>
          </a:bodyPr>
          <a:lstStyle/>
          <a:p>
            <a:pPr marL="342900" indent="-342900">
              <a:buAutoNum type="arabicPeriod"/>
            </a:pPr>
            <a:r>
              <a:rPr lang="tr-TR" sz="2400" b="1" dirty="0">
                <a:effectLst>
                  <a:outerShdw blurRad="38100" dist="38100" dir="2700000" algn="tl">
                    <a:srgbClr val="000000">
                      <a:alpha val="43137"/>
                    </a:srgbClr>
                  </a:outerShdw>
                </a:effectLst>
              </a:rPr>
              <a:t>Eğitim sürecince öğrenci sigortaları devlet tarafından ödenir. (Meslek hastalıkları ve iş kazası sigortası)</a:t>
            </a:r>
          </a:p>
          <a:p>
            <a:pPr marL="342900" indent="-342900">
              <a:buAutoNum type="arabicPeriod"/>
            </a:pPr>
            <a:r>
              <a:rPr lang="tr-TR" sz="2400" b="1" dirty="0">
                <a:effectLst>
                  <a:outerShdw blurRad="38100" dist="38100" dir="2700000" algn="tl">
                    <a:srgbClr val="000000">
                      <a:alpha val="43137"/>
                    </a:srgbClr>
                  </a:outerShdw>
                </a:effectLst>
              </a:rPr>
              <a:t>İşletmeler eğitim süreci boyunca devlet desteği ödemesi alır ( Kalfalık öğrencileri olan 9-10 ve 11.sınıflarda 1275 TL, Ustalık öğrencileri olan 12. sınıf öğrencilerinde 2125 TL)</a:t>
            </a:r>
          </a:p>
          <a:p>
            <a:pPr marL="342900" indent="-342900">
              <a:buAutoNum type="arabicPeriod"/>
            </a:pPr>
            <a:r>
              <a:rPr lang="tr-TR" sz="2400" b="1" dirty="0">
                <a:effectLst>
                  <a:outerShdw blurRad="38100" dist="38100" dir="2700000" algn="tl">
                    <a:srgbClr val="000000">
                      <a:alpha val="43137"/>
                    </a:srgbClr>
                  </a:outerShdw>
                </a:effectLst>
              </a:rPr>
              <a:t>Belirli öğrenci sayısı oluştuğunda işletme bünyesinde sınıf açılabilir. Böylece öğrenciler işletme dışına çıkmadan eğitimin tamamını işletmede alabilir.</a:t>
            </a:r>
          </a:p>
          <a:p>
            <a:pPr marL="342900" indent="-342900">
              <a:buAutoNum type="arabicPeriod"/>
            </a:pPr>
            <a:r>
              <a:rPr lang="tr-TR" sz="2400" b="1" dirty="0">
                <a:effectLst>
                  <a:outerShdw blurRad="38100" dist="38100" dir="2700000" algn="tl">
                    <a:srgbClr val="000000">
                      <a:alpha val="43137"/>
                    </a:srgbClr>
                  </a:outerShdw>
                </a:effectLst>
              </a:rPr>
              <a:t>Kalfalık ve ustalık düzeyinde öğrenciler belgelendiği için istihdam durumunda ekstra mesleki yeterlilik belgelerine ihtiyaç duyulmaz.</a:t>
            </a:r>
          </a:p>
        </p:txBody>
      </p:sp>
    </p:spTree>
    <p:extLst>
      <p:ext uri="{BB962C8B-B14F-4D97-AF65-F5344CB8AC3E}">
        <p14:creationId xmlns:p14="http://schemas.microsoft.com/office/powerpoint/2010/main" val="51325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46E6911C-A65C-4DCF-9DA6-B9500998A5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8508" y="947734"/>
            <a:ext cx="9079952" cy="4572000"/>
          </a:xfrm>
          <a:effectLst>
            <a:innerShdw blurRad="114300">
              <a:prstClr val="black"/>
            </a:innerShdw>
          </a:effectLst>
        </p:spPr>
      </p:pic>
      <p:sp>
        <p:nvSpPr>
          <p:cNvPr id="4" name="Slayt Numarası Yer Tutucusu 3">
            <a:extLst>
              <a:ext uri="{FF2B5EF4-FFF2-40B4-BE49-F238E27FC236}">
                <a16:creationId xmlns:a16="http://schemas.microsoft.com/office/drawing/2014/main" id="{3DFFCFFF-F69C-4521-BF6E-785052D3C520}"/>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9</a:t>
            </a:fld>
            <a:endParaRPr lang="tr-TR">
              <a:solidFill>
                <a:prstClr val="black">
                  <a:tint val="75000"/>
                </a:prstClr>
              </a:solidFill>
            </a:endParaRPr>
          </a:p>
        </p:txBody>
      </p:sp>
      <p:sp>
        <p:nvSpPr>
          <p:cNvPr id="7" name="1 Başlık">
            <a:extLst>
              <a:ext uri="{FF2B5EF4-FFF2-40B4-BE49-F238E27FC236}">
                <a16:creationId xmlns:a16="http://schemas.microsoft.com/office/drawing/2014/main" id="{5931FADB-985B-402A-97EC-D6CC6BB25674}"/>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8" name="Dikdörtgen 7">
            <a:extLst>
              <a:ext uri="{FF2B5EF4-FFF2-40B4-BE49-F238E27FC236}">
                <a16:creationId xmlns:a16="http://schemas.microsoft.com/office/drawing/2014/main" id="{F93FDEDA-274C-4E0A-A8BF-1CF3A2445171}"/>
              </a:ext>
            </a:extLst>
          </p:cNvPr>
          <p:cNvSpPr/>
          <p:nvPr/>
        </p:nvSpPr>
        <p:spPr>
          <a:xfrm>
            <a:off x="412108" y="5639348"/>
            <a:ext cx="11155052" cy="597390"/>
          </a:xfrm>
          <a:prstGeom prst="rect">
            <a:avLst/>
          </a:prstGeo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b="1" u="sng" dirty="0">
                <a:solidFill>
                  <a:srgbClr val="FF0000"/>
                </a:solidFill>
                <a:effectLst>
                  <a:outerShdw blurRad="38100" dist="38100" dir="2700000" algn="tl">
                    <a:srgbClr val="000000">
                      <a:alpha val="43137"/>
                    </a:srgbClr>
                  </a:outerShdw>
                </a:effectLst>
              </a:rPr>
              <a:t>NOT: ÖDEMELER HER AYIN 8’İNE KADAR BANKA ÜZERİNDEN ÖĞRENCİLERE YAPILIP, DEKONT OKULA ELDEN GETİRİLECEKTİR…</a:t>
            </a:r>
          </a:p>
        </p:txBody>
      </p:sp>
    </p:spTree>
    <p:extLst>
      <p:ext uri="{BB962C8B-B14F-4D97-AF65-F5344CB8AC3E}">
        <p14:creationId xmlns:p14="http://schemas.microsoft.com/office/powerpoint/2010/main" val="4004273027"/>
      </p:ext>
    </p:extLst>
  </p:cSld>
  <p:clrMapOvr>
    <a:masterClrMapping/>
  </p:clrMapOvr>
</p:sld>
</file>

<file path=ppt/theme/theme1.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7254</TotalTime>
  <Words>1203</Words>
  <Application>Microsoft Office PowerPoint</Application>
  <PresentationFormat>Geniş ekran</PresentationFormat>
  <Paragraphs>127</Paragraphs>
  <Slides>16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16</vt:i4>
      </vt:variant>
    </vt:vector>
  </HeadingPairs>
  <TitlesOfParts>
    <vt:vector size="24" baseType="lpstr">
      <vt:lpstr>Arial</vt:lpstr>
      <vt:lpstr>Calibri</vt:lpstr>
      <vt:lpstr>Calibri Light</vt:lpstr>
      <vt:lpstr>Cambria</vt:lpstr>
      <vt:lpstr>Franklin Gothic Heavy</vt:lpstr>
      <vt:lpstr>Times New Roman</vt:lpstr>
      <vt:lpstr>Wingdings</vt:lpstr>
      <vt:lpstr>4_Office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BAYRAK</dc:creator>
  <cp:lastModifiedBy>Emrah ÖNAL</cp:lastModifiedBy>
  <cp:revision>863</cp:revision>
  <cp:lastPrinted>2017-06-05T14:37:06Z</cp:lastPrinted>
  <dcterms:created xsi:type="dcterms:W3CDTF">2016-03-01T07:59:13Z</dcterms:created>
  <dcterms:modified xsi:type="dcterms:W3CDTF">2022-03-15T06:32:56Z</dcterms:modified>
</cp:coreProperties>
</file>